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3" r:id="rId6"/>
    <p:sldMasterId id="2147483706" r:id="rId7"/>
  </p:sldMasterIdLst>
  <p:notesMasterIdLst>
    <p:notesMasterId r:id="rId59"/>
  </p:notesMasterIdLst>
  <p:handoutMasterIdLst>
    <p:handoutMasterId r:id="rId60"/>
  </p:handoutMasterIdLst>
  <p:sldIdLst>
    <p:sldId id="411" r:id="rId8"/>
    <p:sldId id="412" r:id="rId9"/>
    <p:sldId id="413" r:id="rId10"/>
    <p:sldId id="414" r:id="rId11"/>
    <p:sldId id="415" r:id="rId12"/>
    <p:sldId id="337" r:id="rId13"/>
    <p:sldId id="354" r:id="rId14"/>
    <p:sldId id="364" r:id="rId15"/>
    <p:sldId id="341" r:id="rId16"/>
    <p:sldId id="343" r:id="rId17"/>
    <p:sldId id="376" r:id="rId18"/>
    <p:sldId id="369" r:id="rId19"/>
    <p:sldId id="370" r:id="rId20"/>
    <p:sldId id="371" r:id="rId21"/>
    <p:sldId id="372" r:id="rId22"/>
    <p:sldId id="373" r:id="rId23"/>
    <p:sldId id="374" r:id="rId24"/>
    <p:sldId id="375" r:id="rId25"/>
    <p:sldId id="355" r:id="rId26"/>
    <p:sldId id="353" r:id="rId27"/>
    <p:sldId id="339" r:id="rId28"/>
    <p:sldId id="366" r:id="rId29"/>
    <p:sldId id="368" r:id="rId30"/>
    <p:sldId id="409" r:id="rId31"/>
    <p:sldId id="407" r:id="rId32"/>
    <p:sldId id="408" r:id="rId33"/>
    <p:sldId id="410" r:id="rId34"/>
    <p:sldId id="363" r:id="rId35"/>
    <p:sldId id="416" r:id="rId36"/>
    <p:sldId id="417" r:id="rId37"/>
    <p:sldId id="418" r:id="rId38"/>
    <p:sldId id="419" r:id="rId39"/>
    <p:sldId id="420" r:id="rId40"/>
    <p:sldId id="421" r:id="rId41"/>
    <p:sldId id="422" r:id="rId42"/>
    <p:sldId id="423" r:id="rId43"/>
    <p:sldId id="424" r:id="rId44"/>
    <p:sldId id="425" r:id="rId45"/>
    <p:sldId id="426"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the Project" id="{BB393142-1C92-4CF0-B842-2B81AFD1D3F2}">
          <p14:sldIdLst>
            <p14:sldId id="411"/>
            <p14:sldId id="412"/>
            <p14:sldId id="413"/>
            <p14:sldId id="414"/>
            <p14:sldId id="415"/>
            <p14:sldId id="337"/>
            <p14:sldId id="354"/>
            <p14:sldId id="364"/>
            <p14:sldId id="341"/>
            <p14:sldId id="343"/>
            <p14:sldId id="376"/>
            <p14:sldId id="369"/>
            <p14:sldId id="370"/>
            <p14:sldId id="371"/>
            <p14:sldId id="372"/>
            <p14:sldId id="373"/>
            <p14:sldId id="374"/>
            <p14:sldId id="375"/>
            <p14:sldId id="355"/>
            <p14:sldId id="353"/>
            <p14:sldId id="339"/>
            <p14:sldId id="366"/>
            <p14:sldId id="368"/>
            <p14:sldId id="409"/>
            <p14:sldId id="407"/>
            <p14:sldId id="408"/>
            <p14:sldId id="410"/>
            <p14:sldId id="363"/>
          </p14:sldIdLst>
        </p14:section>
        <p14:section name="Industrial Use Cases" id="{975EEC56-B6C0-4DE0-A941-FC11CF552CBB}">
          <p14:sldIdLst>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95" autoAdjust="0"/>
  </p:normalViewPr>
  <p:slideViewPr>
    <p:cSldViewPr>
      <p:cViewPr varScale="1">
        <p:scale>
          <a:sx n="58" d="100"/>
          <a:sy n="58" d="100"/>
        </p:scale>
        <p:origin x="2334" y="60"/>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a:t>Knowledge Capture with Word Processors</a:t>
          </a:r>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a:t>Document-centric</a:t>
          </a:r>
          <a:r>
            <a:rPr lang="tr-TR" sz="1400" b="1" dirty="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a:t>Knowledge Capture with Modelling Tools</a:t>
          </a:r>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a:t>Model-centric</a:t>
          </a:r>
          <a:r>
            <a:rPr lang="tr-TR" sz="1400" b="1" dirty="0"/>
            <a:t>, </a:t>
          </a:r>
          <a:r>
            <a:rPr lang="en-US" sz="1400" b="1" dirty="0"/>
            <a:t>Structural and formal</a:t>
          </a:r>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a:t>Seamless Knowledge Capture with ModelWriter</a:t>
          </a:r>
          <a:endParaRPr lang="tr-TR" sz="1800" b="1" dirty="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a:t>ModelWriter as integrated product</a:t>
          </a:r>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a:t>Technical Documents</a:t>
          </a:r>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a:t>Natural Language</a:t>
          </a:r>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a:t>Modelling and Model Reasoning tools (= “Model” part), </a:t>
          </a:r>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a:t>and keeps both views seamlessly synchronized with each other.</a:t>
          </a:r>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a:t>Requirement</a:t>
          </a:r>
          <a:r>
            <a:rPr lang="tr-TR" sz="1400" b="1" noProof="0" dirty="0"/>
            <a:t>s, Specifications</a:t>
          </a:r>
          <a:r>
            <a:rPr lang="en-US" sz="1400" b="1" noProof="0" dirty="0"/>
            <a:t> Architectural Design Documents, 3D Design Models …</a:t>
          </a:r>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a:t>Very Informal ones (mind maps, text tables, spreadsheets)</a:t>
          </a:r>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a:t>Formal ones (UML, </a:t>
          </a:r>
          <a:r>
            <a:rPr lang="en-US" sz="1400" b="1" noProof="0" dirty="0" err="1"/>
            <a:t>SysML</a:t>
          </a:r>
          <a:r>
            <a:rPr lang="en-US" sz="1400" b="1" noProof="0" dirty="0"/>
            <a:t>, </a:t>
          </a:r>
          <a:r>
            <a:rPr lang="tr-TR" sz="1400" b="1" noProof="0" dirty="0"/>
            <a:t>EMF, BPMN …</a:t>
          </a:r>
          <a:r>
            <a:rPr lang="en-US" sz="1400" b="1" noProof="0" dirty="0"/>
            <a:t>)</a:t>
          </a:r>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a:t>Semantic Parser &amp; Annotator (=</a:t>
          </a:r>
          <a:r>
            <a:rPr lang="tr-TR" sz="1400" b="1" dirty="0"/>
            <a:t> </a:t>
          </a:r>
          <a:r>
            <a:rPr lang="en-US" sz="1400" b="1" dirty="0"/>
            <a:t>“Writer” part)</a:t>
          </a:r>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pt>
    <dgm:pt modelId="{15956734-8971-4060-8A77-322EF64B3646}" type="pres">
      <dgm:prSet presAssocID="{9B7A818F-5D3F-409C-9E29-ABDE07DE0715}" presName="gear1" presStyleLbl="node1" presStyleIdx="0" presStyleCnt="3">
        <dgm:presLayoutVars>
          <dgm:chMax val="1"/>
          <dgm:bulletEnabled val="1"/>
        </dgm:presLayoutVars>
      </dgm:prSet>
      <dgm:spPr/>
    </dgm:pt>
    <dgm:pt modelId="{CB98BCD4-332E-4BE0-8D27-DF38710943CF}" type="pres">
      <dgm:prSet presAssocID="{9B7A818F-5D3F-409C-9E29-ABDE07DE0715}" presName="gear1srcNode" presStyleLbl="node1" presStyleIdx="0" presStyleCnt="3"/>
      <dgm:spPr/>
    </dgm:pt>
    <dgm:pt modelId="{3B81BBB3-50ED-432F-AC8B-AA8BFBEDD012}" type="pres">
      <dgm:prSet presAssocID="{9B7A818F-5D3F-409C-9E29-ABDE07DE0715}" presName="gear1dstNode" presStyleLbl="node1" presStyleIdx="0" presStyleCnt="3"/>
      <dgm:spPr/>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pt>
    <dgm:pt modelId="{7DB20512-D77D-426C-A8B0-FF9AA4F0733F}" type="pres">
      <dgm:prSet presAssocID="{A50FE504-1104-4E3E-96EE-82E0DF0B2B54}" presName="gear2" presStyleLbl="node1" presStyleIdx="1" presStyleCnt="3">
        <dgm:presLayoutVars>
          <dgm:chMax val="1"/>
          <dgm:bulletEnabled val="1"/>
        </dgm:presLayoutVars>
      </dgm:prSet>
      <dgm:spPr/>
    </dgm:pt>
    <dgm:pt modelId="{BAF2B7F3-4ED4-45D5-AA15-42E23D37C06E}" type="pres">
      <dgm:prSet presAssocID="{A50FE504-1104-4E3E-96EE-82E0DF0B2B54}" presName="gear2srcNode" presStyleLbl="node1" presStyleIdx="1" presStyleCnt="3"/>
      <dgm:spPr/>
    </dgm:pt>
    <dgm:pt modelId="{8101CAE7-5753-45BB-BC8E-0FD7D012E3FC}" type="pres">
      <dgm:prSet presAssocID="{A50FE504-1104-4E3E-96EE-82E0DF0B2B54}" presName="gear2dstNode" presStyleLbl="node1" presStyleIdx="1" presStyleCnt="3"/>
      <dgm:spPr/>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pt>
    <dgm:pt modelId="{27E6C6B7-CE4B-49CD-A3EF-C5C090915757}" type="pres">
      <dgm:prSet presAssocID="{FF4AB757-4713-47A3-BB7B-067EDDCA996E}" presName="gear3" presStyleLbl="node1" presStyleIdx="2" presStyleCnt="3"/>
      <dgm:spPr/>
    </dgm:pt>
    <dgm:pt modelId="{1E5224C9-0591-4009-AFF8-8B28F457BB85}" type="pres">
      <dgm:prSet presAssocID="{FF4AB757-4713-47A3-BB7B-067EDDCA996E}" presName="gear3tx" presStyleLbl="node1" presStyleIdx="2" presStyleCnt="3">
        <dgm:presLayoutVars>
          <dgm:chMax val="1"/>
          <dgm:bulletEnabled val="1"/>
        </dgm:presLayoutVars>
      </dgm:prSet>
      <dgm:spPr/>
    </dgm:pt>
    <dgm:pt modelId="{92EF58C8-2887-4489-8F22-57FFE7EC3459}" type="pres">
      <dgm:prSet presAssocID="{FF4AB757-4713-47A3-BB7B-067EDDCA996E}" presName="gear3srcNode" presStyleLbl="node1" presStyleIdx="2" presStyleCnt="3"/>
      <dgm:spPr/>
    </dgm:pt>
    <dgm:pt modelId="{9CB90C72-736D-484E-8028-BCA11B466390}" type="pres">
      <dgm:prSet presAssocID="{FF4AB757-4713-47A3-BB7B-067EDDCA996E}" presName="gear3dstNode" presStyleLbl="node1" presStyleIdx="2" presStyleCnt="3"/>
      <dgm:spPr/>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pt>
    <dgm:pt modelId="{E0A5D0BE-B61D-4E35-86D1-CBBFACE3784E}" type="pres">
      <dgm:prSet presAssocID="{E4F370DE-48A1-45C7-83C3-BFB86AD09081}" presName="connector1" presStyleLbl="sibTrans2D1" presStyleIdx="0" presStyleCnt="3"/>
      <dgm:spPr/>
    </dgm:pt>
    <dgm:pt modelId="{9A97F835-F55A-4F8E-B807-A75468149F48}" type="pres">
      <dgm:prSet presAssocID="{06E2E3DF-F316-49D9-A67B-AA423B01443A}" presName="connector2" presStyleLbl="sibTrans2D1" presStyleIdx="1" presStyleCnt="3"/>
      <dgm:spPr/>
    </dgm:pt>
    <dgm:pt modelId="{F5FFFA7E-3A0F-4BFF-8486-3359B31C434D}" type="pres">
      <dgm:prSet presAssocID="{A5D563C2-43A8-4608-9C63-4628E8D4B277}" presName="connector3" presStyleLbl="sibTrans2D1" presStyleIdx="2" presStyleCnt="3"/>
      <dgm:spPr/>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a:t>Ferhat</a:t>
          </a:r>
          <a:r>
            <a:rPr lang="tr-TR" sz="1800" b="1" baseline="0" dirty="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pt>
    <dgm:pt modelId="{C4DF09B6-29CE-4F3E-BCFC-C9F666C1F4E5}" type="pres">
      <dgm:prSet presAssocID="{1345F2B0-7266-4A2F-925C-87E780E3DC2F}" presName="Name56" presStyleLbl="parChTrans1D2" presStyleIdx="0" presStyleCnt="2"/>
      <dgm:spPr/>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pt>
    <dgm:pt modelId="{7A3CB8F4-C9A6-4522-B663-AED31FFA5965}" type="pres">
      <dgm:prSet presAssocID="{3F4C9F82-9E0E-48BA-A416-6C5A9FFD3CB0}" presName="Name56" presStyleLbl="parChTrans1D2" presStyleIdx="1" presStyleCnt="2"/>
      <dgm:spPr/>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pt>
  </dgm:ptLst>
  <dgm:cxnLst>
    <dgm:cxn modelId="{71B5C285-BC2A-48AD-A4A3-1EE9B740178A}" type="presOf" srcId="{1DEE8FD8-5A94-4F2C-BA43-F8E0A144D9E1}" destId="{E77FFB8F-6E41-4CBC-828B-972850020B87}" srcOrd="0" destOrd="0" presId="urn:microsoft.com/office/officeart/2008/layout/RadialCluster"/>
    <dgm:cxn modelId="{194CB9B9-DAA4-4D14-B29F-4EB630300804}" type="presOf" srcId="{49BD7ADF-6891-4EC5-87D2-DAC7E3ADA28E}" destId="{34F4BF76-ADDF-48F3-AF56-75C4180F1A47}"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59D832D6-D110-4E55-85DE-984C3864DF0B}" type="presOf" srcId="{3F4C9F82-9E0E-48BA-A416-6C5A9FFD3CB0}" destId="{7A3CB8F4-C9A6-4522-B663-AED31FFA5965}" srcOrd="0" destOrd="0" presId="urn:microsoft.com/office/officeart/2008/layout/RadialCluster"/>
    <dgm:cxn modelId="{7FB626D8-66BA-42F4-8EE2-AE4EFA30CF0B}" type="presOf" srcId="{70CD8A63-D4E5-44B2-A016-3845CA064653}" destId="{ED42EFD9-5968-4B27-A72A-C6B16D3DFD00}"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E7EC0744-BB2E-489E-9B84-05684032B576}" type="presOf" srcId="{76DBA91D-1E19-4CBE-AEC7-36BB84AAD8FE}" destId="{8C2C9A3E-8756-4B9A-902F-2BDA27D005E6}"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142086DF-A9C0-4007-9C8E-6B5EAFAEE6A3}" type="presOf" srcId="{1345F2B0-7266-4A2F-925C-87E780E3DC2F}" destId="{C4DF09B6-29CE-4F3E-BCFC-C9F666C1F4E5}" srcOrd="0" destOrd="0" presId="urn:microsoft.com/office/officeart/2008/layout/RadialCluster"/>
    <dgm:cxn modelId="{7A6D4EC0-1DBD-482A-A657-C3C4073EE74A}" type="presParOf" srcId="{34F4BF76-ADDF-48F3-AF56-75C4180F1A47}" destId="{FB3D14E7-D4F1-4BBF-8324-75B4AECC6117}" srcOrd="0" destOrd="0" presId="urn:microsoft.com/office/officeart/2008/layout/RadialCluster"/>
    <dgm:cxn modelId="{2F4D1416-B99B-4F40-A3AC-C5A7E6D58EDE}" type="presParOf" srcId="{FB3D14E7-D4F1-4BBF-8324-75B4AECC6117}" destId="{8C2C9A3E-8756-4B9A-902F-2BDA27D005E6}" srcOrd="0" destOrd="0" presId="urn:microsoft.com/office/officeart/2008/layout/RadialCluster"/>
    <dgm:cxn modelId="{8B6B5DB2-54F2-4316-A71A-E9C9CD62A1B4}" type="presParOf" srcId="{FB3D14E7-D4F1-4BBF-8324-75B4AECC6117}" destId="{C4DF09B6-29CE-4F3E-BCFC-C9F666C1F4E5}" srcOrd="1" destOrd="0" presId="urn:microsoft.com/office/officeart/2008/layout/RadialCluster"/>
    <dgm:cxn modelId="{2BEDF04F-1672-4648-9CF8-96801E27D1D5}" type="presParOf" srcId="{FB3D14E7-D4F1-4BBF-8324-75B4AECC6117}" destId="{E77FFB8F-6E41-4CBC-828B-972850020B87}" srcOrd="2" destOrd="0" presId="urn:microsoft.com/office/officeart/2008/layout/RadialCluster"/>
    <dgm:cxn modelId="{0E7898F5-9239-47E5-94A2-0351E012A9C4}" type="presParOf" srcId="{FB3D14E7-D4F1-4BBF-8324-75B4AECC6117}" destId="{7A3CB8F4-C9A6-4522-B663-AED31FFA5965}" srcOrd="3" destOrd="0" presId="urn:microsoft.com/office/officeart/2008/layout/RadialCluster"/>
    <dgm:cxn modelId="{12FA77B9-327E-4DD8-A76A-A6F6853C26B7}"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a:t>Prof. Hans Vangheluwe (Chair)</a:t>
          </a:r>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DD15F3C-9F4B-4F2F-A634-DD98C9E483A9}">
      <dgm:prSet phldrT="[Text]" custT="1"/>
      <dgm:spPr/>
      <dgm:t>
        <a:bodyPr/>
        <a:lstStyle/>
        <a:p>
          <a:r>
            <a:rPr lang="tr-TR" sz="1800" b="1" dirty="0"/>
            <a:t>D</a:t>
          </a:r>
          <a:r>
            <a:rPr lang="en-US" sz="1800" b="1" dirty="0"/>
            <a:t>r. Anne Monceaux (MC)</a:t>
          </a:r>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en-US" sz="2000" b="1" dirty="0"/>
            <a:t>MPM4CPS</a:t>
          </a:r>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dgm:t>
        <a:bodyPr/>
        <a:lstStyle/>
        <a:p>
          <a:r>
            <a:rPr lang="en-US" sz="1800" b="1" dirty="0"/>
            <a:t>Ferhat Erata (MC)</a:t>
          </a:r>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pt>
    <dgm:pt modelId="{C4DF09B6-29CE-4F3E-BCFC-C9F666C1F4E5}" type="pres">
      <dgm:prSet presAssocID="{1345F2B0-7266-4A2F-925C-87E780E3DC2F}" presName="Name56" presStyleLbl="parChTrans1D2" presStyleIdx="0" presStyleCnt="3"/>
      <dgm:spPr/>
    </dgm:pt>
    <dgm:pt modelId="{E77FFB8F-6E41-4CBC-828B-972850020B87}" type="pres">
      <dgm:prSet presAssocID="{1DEE8FD8-5A94-4F2C-BA43-F8E0A144D9E1}" presName="text0" presStyleLbl="node1" presStyleIdx="1" presStyleCnt="4" custScaleX="207638">
        <dgm:presLayoutVars>
          <dgm:bulletEnabled val="1"/>
        </dgm:presLayoutVars>
      </dgm:prSet>
      <dgm:spPr/>
    </dgm:pt>
    <dgm:pt modelId="{7A3CB8F4-C9A6-4522-B663-AED31FFA5965}" type="pres">
      <dgm:prSet presAssocID="{3F4C9F82-9E0E-48BA-A416-6C5A9FFD3CB0}" presName="Name56" presStyleLbl="parChTrans1D2" presStyleIdx="1" presStyleCnt="3"/>
      <dgm:spPr/>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pt>
    <dgm:pt modelId="{4E48F8CC-5CEB-4107-AC48-3DC7A4B0A050}" type="pres">
      <dgm:prSet presAssocID="{00703610-52B9-4FB5-B775-3790B9F75948}" presName="Name56" presStyleLbl="parChTrans1D2" presStyleIdx="2" presStyleCnt="3"/>
      <dgm:spPr/>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pt>
  </dgm:ptLst>
  <dgm:cxnLst>
    <dgm:cxn modelId="{A8EFE51D-BB8B-447C-B578-1A38B1F7DE2C}" type="presOf" srcId="{70CD8A63-D4E5-44B2-A016-3845CA064653}" destId="{ED42EFD9-5968-4B27-A72A-C6B16D3DFD00}" srcOrd="0" destOrd="0" presId="urn:microsoft.com/office/officeart/2008/layout/RadialCluster"/>
    <dgm:cxn modelId="{37C77536-A1B0-4C77-918D-110F8AD160DB}" type="presOf" srcId="{3F4C9F82-9E0E-48BA-A416-6C5A9FFD3CB0}" destId="{7A3CB8F4-C9A6-4522-B663-AED31FFA5965}" srcOrd="0" destOrd="0" presId="urn:microsoft.com/office/officeart/2008/layout/RadialCluster"/>
    <dgm:cxn modelId="{6E683D4E-F140-458D-952E-5159414C3D90}" type="presOf" srcId="{1DEE8FD8-5A94-4F2C-BA43-F8E0A144D9E1}" destId="{E77FFB8F-6E41-4CBC-828B-972850020B87}"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73F2A3A2-5D50-4D78-90D3-3AC82C303B47}" type="presOf" srcId="{7DD15F3C-9F4B-4F2F-A634-DD98C9E483A9}" destId="{3FDA9822-3C98-4A35-B588-2CCE1FA04754}"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21BD27D2-8EC1-4C2F-8790-3D49612C35C1}" srcId="{76DBA91D-1E19-4CBE-AEC7-36BB84AAD8FE}" destId="{7DD15F3C-9F4B-4F2F-A634-DD98C9E483A9}" srcOrd="2" destOrd="0" parTransId="{00703610-52B9-4FB5-B775-3790B9F75948}" sibTransId="{B64ED5E3-50FD-444C-B430-CC5337F9399B}"/>
    <dgm:cxn modelId="{2F92D296-F9B1-44AF-8FD5-13EAD40FA570}" type="presOf" srcId="{49BD7ADF-6891-4EC5-87D2-DAC7E3ADA28E}" destId="{34F4BF76-ADDF-48F3-AF56-75C4180F1A47}" srcOrd="0" destOrd="0" presId="urn:microsoft.com/office/officeart/2008/layout/RadialCluster"/>
    <dgm:cxn modelId="{E3757B23-D596-4246-AB10-02C3AC7971BB}" type="presOf" srcId="{76DBA91D-1E19-4CBE-AEC7-36BB84AAD8FE}" destId="{8C2C9A3E-8756-4B9A-902F-2BDA27D005E6}" srcOrd="0" destOrd="0" presId="urn:microsoft.com/office/officeart/2008/layout/RadialCluster"/>
    <dgm:cxn modelId="{638D8996-1784-4696-B848-39D7403254A2}" type="presOf" srcId="{00703610-52B9-4FB5-B775-3790B9F75948}" destId="{4E48F8CC-5CEB-4107-AC48-3DC7A4B0A050}" srcOrd="0" destOrd="0" presId="urn:microsoft.com/office/officeart/2008/layout/RadialCluster"/>
    <dgm:cxn modelId="{7D8FFE19-0D24-4CA7-B0D4-6E62FCB42E2D}" type="presOf" srcId="{1345F2B0-7266-4A2F-925C-87E780E3DC2F}" destId="{C4DF09B6-29CE-4F3E-BCFC-C9F666C1F4E5}" srcOrd="0" destOrd="0" presId="urn:microsoft.com/office/officeart/2008/layout/RadialCluster"/>
    <dgm:cxn modelId="{DC8941CB-CC05-4C8B-9D27-29B74776B96A}" type="presParOf" srcId="{34F4BF76-ADDF-48F3-AF56-75C4180F1A47}" destId="{FB3D14E7-D4F1-4BBF-8324-75B4AECC6117}" srcOrd="0" destOrd="0" presId="urn:microsoft.com/office/officeart/2008/layout/RadialCluster"/>
    <dgm:cxn modelId="{EDC40FA4-24A9-44B2-BCE8-8B09BB3DDC2B}" type="presParOf" srcId="{FB3D14E7-D4F1-4BBF-8324-75B4AECC6117}" destId="{8C2C9A3E-8756-4B9A-902F-2BDA27D005E6}" srcOrd="0" destOrd="0" presId="urn:microsoft.com/office/officeart/2008/layout/RadialCluster"/>
    <dgm:cxn modelId="{67893482-5DC0-4470-9C10-7637F39FFA7D}" type="presParOf" srcId="{FB3D14E7-D4F1-4BBF-8324-75B4AECC6117}" destId="{C4DF09B6-29CE-4F3E-BCFC-C9F666C1F4E5}" srcOrd="1" destOrd="0" presId="urn:microsoft.com/office/officeart/2008/layout/RadialCluster"/>
    <dgm:cxn modelId="{DCBA3BF4-8962-4102-BC5B-A091F420524F}" type="presParOf" srcId="{FB3D14E7-D4F1-4BBF-8324-75B4AECC6117}" destId="{E77FFB8F-6E41-4CBC-828B-972850020B87}" srcOrd="2" destOrd="0" presId="urn:microsoft.com/office/officeart/2008/layout/RadialCluster"/>
    <dgm:cxn modelId="{1BAE6252-6743-4601-AA95-F8ABBD05E1CA}" type="presParOf" srcId="{FB3D14E7-D4F1-4BBF-8324-75B4AECC6117}" destId="{7A3CB8F4-C9A6-4522-B663-AED31FFA5965}" srcOrd="3" destOrd="0" presId="urn:microsoft.com/office/officeart/2008/layout/RadialCluster"/>
    <dgm:cxn modelId="{F6BC3B96-D521-42B0-B9C4-001C58B66D67}" type="presParOf" srcId="{FB3D14E7-D4F1-4BBF-8324-75B4AECC6117}" destId="{ED42EFD9-5968-4B27-A72A-C6B16D3DFD00}" srcOrd="4" destOrd="0" presId="urn:microsoft.com/office/officeart/2008/layout/RadialCluster"/>
    <dgm:cxn modelId="{773D6B78-B190-4676-8F56-155590F4AEAC}" type="presParOf" srcId="{FB3D14E7-D4F1-4BBF-8324-75B4AECC6117}" destId="{4E48F8CC-5CEB-4107-AC48-3DC7A4B0A050}" srcOrd="5" destOrd="0" presId="urn:microsoft.com/office/officeart/2008/layout/RadialCluster"/>
    <dgm:cxn modelId="{775B271A-BCD0-4B5D-B537-C861BB6028EA}"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a:t>The 1st International ModelWriter Workshop in Izmir, Turkey</a:t>
          </a:r>
          <a:r>
            <a:rPr lang="tr-TR" b="1" i="0" dirty="0"/>
            <a:t> (</a:t>
          </a:r>
          <a:r>
            <a:rPr lang="en-US" b="1" i="0" dirty="0"/>
            <a:t>Jan 15-17, 2015</a:t>
          </a:r>
          <a:r>
            <a:rPr lang="tr-TR" b="1" i="0" dirty="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a:t>The 2nd International ModelWriter Workshop in Brussels, Belgium</a:t>
          </a:r>
          <a:r>
            <a:rPr lang="tr-TR" b="1" i="0" dirty="0"/>
            <a:t> (</a:t>
          </a:r>
          <a:r>
            <a:rPr lang="en-US" b="1" i="0" dirty="0"/>
            <a:t>Apr 30, 2015</a:t>
          </a:r>
          <a:r>
            <a:rPr lang="tr-TR" b="1" i="0" dirty="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a:t>The 3rd International ModelWriter Workshop in Toulouse, France</a:t>
          </a:r>
          <a:r>
            <a:rPr lang="tr-TR" b="1" i="0" dirty="0"/>
            <a:t> (</a:t>
          </a:r>
          <a:r>
            <a:rPr lang="en-US" b="1" i="0" dirty="0"/>
            <a:t>Jun 22-23, 2015</a:t>
          </a:r>
          <a:r>
            <a:rPr lang="tr-TR" b="1" i="0" dirty="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a:t>The 4th International ModelWriter Workshop in Brussels, Belgium</a:t>
          </a:r>
          <a:r>
            <a:rPr lang="tr-TR" b="1" i="0" dirty="0"/>
            <a:t> (</a:t>
          </a:r>
          <a:r>
            <a:rPr lang="en-US" b="1" i="0" dirty="0"/>
            <a:t>Sep 23-24, 2015</a:t>
          </a:r>
          <a:r>
            <a:rPr lang="tr-TR" b="1" i="0" dirty="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a:t>The 1st International </a:t>
          </a:r>
          <a:r>
            <a:rPr lang="tr-TR" b="1" i="0" dirty="0"/>
            <a:t>Eureka </a:t>
          </a:r>
          <a:r>
            <a:rPr lang="en-US" b="1" i="0" dirty="0"/>
            <a:t>Project Exhibition in Berlin, Germany</a:t>
          </a:r>
          <a:r>
            <a:rPr lang="tr-TR" b="1" i="0" dirty="0"/>
            <a:t>  (</a:t>
          </a:r>
          <a:r>
            <a:rPr lang="en-US" b="1" i="0" dirty="0"/>
            <a:t>Mar 10-11,</a:t>
          </a:r>
          <a:r>
            <a:rPr lang="tr-TR" b="1" i="0" dirty="0"/>
            <a:t> </a:t>
          </a:r>
          <a:r>
            <a:rPr lang="en-US" b="1" i="0" dirty="0"/>
            <a:t>2015</a:t>
          </a:r>
          <a:r>
            <a:rPr lang="tr-TR" b="1" i="0" dirty="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dgm:t>
        <a:bodyPr/>
        <a:lstStyle/>
        <a:p>
          <a:r>
            <a:rPr lang="en-US" b="1" i="0" dirty="0"/>
            <a:t>The 5th International ModelWriter Workshop in Ludwigsburg, Germany</a:t>
          </a:r>
          <a:r>
            <a:rPr lang="tr-TR" b="1" i="0" dirty="0"/>
            <a:t> (</a:t>
          </a:r>
          <a:r>
            <a:rPr lang="en-US" b="1" i="0" dirty="0"/>
            <a:t>Nov 2</a:t>
          </a:r>
          <a:r>
            <a:rPr lang="tr-TR" b="1" i="0" dirty="0"/>
            <a:t>-5</a:t>
          </a:r>
          <a:r>
            <a:rPr lang="en-US" b="1" i="0" dirty="0"/>
            <a:t>, 2015</a:t>
          </a:r>
          <a:r>
            <a:rPr lang="tr-TR" b="1" i="0" dirty="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a:t>Project</a:t>
          </a:r>
          <a:r>
            <a:rPr lang="tr-TR" dirty="0"/>
            <a:t> </a:t>
          </a:r>
          <a:r>
            <a:rPr lang="tr-TR" b="1" i="0" dirty="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8825EBE-845E-4833-B485-383247D4E61E}">
      <dgm:prSet/>
      <dgm:spPr/>
      <dgm:t>
        <a:bodyPr/>
        <a:lstStyle/>
        <a:p>
          <a:pPr>
            <a:buFont typeface="+mj-lt"/>
            <a:buAutoNum type="arabicPeriod"/>
          </a:pPr>
          <a:r>
            <a:rPr lang="en-US" b="1" dirty="0"/>
            <a:t>The 6th International ModelWriter Workshop in Paris, France (Feb 15-16, 2016)</a:t>
          </a:r>
          <a:endParaRPr lang="tr-TR" b="1" dirty="0"/>
        </a:p>
      </dgm:t>
    </dgm:pt>
    <dgm:pt modelId="{FE6F9F06-15DC-4D88-869B-FC96BCA4036A}" type="parTrans" cxnId="{7027F175-D355-4349-940A-1EFE1A1B530E}">
      <dgm:prSet/>
      <dgm:spPr/>
      <dgm:t>
        <a:bodyPr/>
        <a:lstStyle/>
        <a:p>
          <a:endParaRPr lang="en-US"/>
        </a:p>
      </dgm:t>
    </dgm:pt>
    <dgm:pt modelId="{C7EA286C-E2B8-4BDE-A558-64D2E49D0B98}" type="sibTrans" cxnId="{7027F175-D355-4349-940A-1EFE1A1B530E}">
      <dgm:prSet/>
      <dgm:spPr/>
      <dgm:t>
        <a:bodyPr/>
        <a:lstStyle/>
        <a:p>
          <a:endParaRPr lang="en-US"/>
        </a:p>
      </dgm:t>
    </dgm:pt>
    <dgm:pt modelId="{FAC329C2-6F4F-4CCA-8AD8-E75D16C12F88}">
      <dgm:prSet/>
      <dgm:spPr/>
      <dgm:t>
        <a:bodyPr/>
        <a:lstStyle/>
        <a:p>
          <a:pPr>
            <a:buFont typeface="+mj-lt"/>
            <a:buAutoNum type="arabicPeriod"/>
          </a:pPr>
          <a:r>
            <a:rPr lang="en-US" b="1" dirty="0"/>
            <a:t>ModelWriter Poster Presentation SAT/SMT/AR Summer School 2016</a:t>
          </a:r>
          <a:endParaRPr lang="tr-TR" b="1" dirty="0"/>
        </a:p>
      </dgm:t>
    </dgm:pt>
    <dgm:pt modelId="{C52AC07E-ACE9-4972-8E03-E01077C323C4}" type="parTrans" cxnId="{C96F3233-35EC-4988-A1C7-F4798F767258}">
      <dgm:prSet/>
      <dgm:spPr/>
    </dgm:pt>
    <dgm:pt modelId="{2BAF793D-8465-4249-B679-46D91C60B6E9}" type="sibTrans" cxnId="{C96F3233-35EC-4988-A1C7-F4798F767258}">
      <dgm:prSet/>
      <dgm:spPr/>
    </dgm:pt>
    <dgm:pt modelId="{EE8CEF35-CF38-4019-B93C-DDC21DA99206}">
      <dgm:prSet/>
      <dgm:spPr/>
      <dgm:t>
        <a:bodyPr/>
        <a:lstStyle/>
        <a:p>
          <a:pPr>
            <a:buFont typeface="+mj-lt"/>
            <a:buAutoNum type="arabicPeriod"/>
          </a:pPr>
          <a:r>
            <a:rPr lang="en-US" b="1" dirty="0"/>
            <a:t>ICT Cost Action - MPM4CPS WG meeting at Vienna, Austria, on the 15-16 April, 2016</a:t>
          </a:r>
          <a:endParaRPr lang="tr-TR" b="1" dirty="0"/>
        </a:p>
      </dgm:t>
    </dgm:pt>
    <dgm:pt modelId="{91B4662A-EDDD-42C4-8E8C-2134820A7B19}" type="parTrans" cxnId="{FF8B25D2-019C-4C6A-A09E-9A14134A8B22}">
      <dgm:prSet/>
      <dgm:spPr/>
    </dgm:pt>
    <dgm:pt modelId="{D0312358-AC2F-4C54-950F-E38DA30F6CA3}" type="sibTrans" cxnId="{FF8B25D2-019C-4C6A-A09E-9A14134A8B22}">
      <dgm:prSet/>
      <dgm:spPr/>
    </dgm:pt>
    <dgm:pt modelId="{DAC344F1-93FC-4315-837C-A47327750D93}">
      <dgm:prSet/>
      <dgm:spPr/>
      <dgm:t>
        <a:bodyPr/>
        <a:lstStyle/>
        <a:p>
          <a:pPr>
            <a:buFont typeface="+mj-lt"/>
            <a:buAutoNum type="arabicPeriod"/>
          </a:pPr>
          <a:r>
            <a:rPr lang="en-US" b="1" dirty="0"/>
            <a:t>The 7th International ModelWriter </a:t>
          </a:r>
          <a:r>
            <a:rPr lang="en-US" b="1" u="sng" dirty="0"/>
            <a:t>Technical Workshop</a:t>
          </a:r>
          <a:r>
            <a:rPr lang="en-US" b="1" dirty="0"/>
            <a:t> in Toulouse, France (6 June 2016)</a:t>
          </a:r>
          <a:endParaRPr lang="tr-TR" b="1" dirty="0"/>
        </a:p>
      </dgm:t>
    </dgm:pt>
    <dgm:pt modelId="{98F3FA9C-F308-453B-B4E3-DF603FC3C092}" type="parTrans" cxnId="{984D2B8A-E1C5-4473-9944-FE1F7F659B2E}">
      <dgm:prSet/>
      <dgm:spPr/>
    </dgm:pt>
    <dgm:pt modelId="{909FABE0-86D8-4D00-844D-C0EF0526E5C7}" type="sibTrans" cxnId="{984D2B8A-E1C5-4473-9944-FE1F7F659B2E}">
      <dgm:prSet/>
      <dgm:spPr/>
    </dgm:pt>
    <dgm:pt modelId="{794173E7-9D11-44E7-A1D6-990683DBBC21}">
      <dgm:prSet/>
      <dgm:spPr/>
      <dgm:t>
        <a:bodyPr/>
        <a:lstStyle/>
        <a:p>
          <a:pPr>
            <a:buFont typeface="+mj-lt"/>
            <a:buAutoNum type="arabicPeriod"/>
          </a:pPr>
          <a:r>
            <a:rPr lang="en-US" b="1" dirty="0"/>
            <a:t>The 7th Int’l ModelWriter </a:t>
          </a:r>
          <a:r>
            <a:rPr lang="en-US" b="1" u="sng" dirty="0"/>
            <a:t>Brainstorming Session</a:t>
          </a:r>
          <a:r>
            <a:rPr lang="en-US" b="1" dirty="0"/>
            <a:t> in Toulouse, France at Airbus (9 June 2016)</a:t>
          </a:r>
          <a:endParaRPr lang="tr-TR" b="1" dirty="0"/>
        </a:p>
      </dgm:t>
    </dgm:pt>
    <dgm:pt modelId="{D230BB20-F1E3-451A-80CB-FA18EFB786EF}" type="parTrans" cxnId="{3B5C31B7-3A92-48FA-BFCD-3C8804144C63}">
      <dgm:prSet/>
      <dgm:spPr/>
    </dgm:pt>
    <dgm:pt modelId="{FA15E8C0-B651-4B1E-99EC-C319592DF1F4}" type="sibTrans" cxnId="{3B5C31B7-3A92-48FA-BFCD-3C8804144C63}">
      <dgm:prSet/>
      <dgm:spPr/>
    </dgm:pt>
    <dgm:pt modelId="{1E9380E2-01F0-4AE2-A451-2EB02A95D735}">
      <dgm:prSet/>
      <dgm:spPr/>
      <dgm:t>
        <a:bodyPr/>
        <a:lstStyle/>
        <a:p>
          <a:pPr>
            <a:buFont typeface="+mj-lt"/>
            <a:buAutoNum type="arabicPeriod"/>
          </a:pPr>
          <a:r>
            <a:rPr lang="en-US" b="1" dirty="0"/>
            <a:t>The 7th Int’l ModelWriter </a:t>
          </a:r>
          <a:r>
            <a:rPr lang="en-US" b="1" u="sng" dirty="0"/>
            <a:t>Coordination Meeting</a:t>
          </a:r>
          <a:r>
            <a:rPr lang="en-US" b="1" dirty="0"/>
            <a:t> in Toulouse, France at Airbus (10 June 2016)</a:t>
          </a:r>
          <a:endParaRPr lang="tr-TR" b="1" dirty="0"/>
        </a:p>
      </dgm:t>
    </dgm:pt>
    <dgm:pt modelId="{B1570079-82B0-4FA9-86A4-E0EB61CBCC04}" type="parTrans" cxnId="{28E29551-5DCD-458B-965A-410B3032EB81}">
      <dgm:prSet/>
      <dgm:spPr/>
    </dgm:pt>
    <dgm:pt modelId="{35B0AE6A-F63E-4F3C-BF61-E1F7C6DFBD03}" type="sibTrans" cxnId="{28E29551-5DCD-458B-965A-410B3032EB81}">
      <dgm:prSet/>
      <dgm:spPr/>
    </dgm:pt>
    <dgm:pt modelId="{CED819DA-6385-4919-9817-80D9DA625FA2}">
      <dgm:prSet/>
      <dgm:spPr/>
      <dgm:t>
        <a:bodyPr/>
        <a:lstStyle/>
        <a:p>
          <a:pPr>
            <a:buFont typeface="+mj-lt"/>
            <a:buAutoNum type="arabicPeriod"/>
          </a:pPr>
          <a:r>
            <a:rPr lang="en-US" b="1"/>
            <a:t>Participation in International Joint Conference on Automated Reasoning (IJCAR) 2016</a:t>
          </a:r>
          <a:endParaRPr lang="tr-TR" b="1" dirty="0"/>
        </a:p>
      </dgm:t>
    </dgm:pt>
    <dgm:pt modelId="{BA5BE2C6-9C76-4EB9-946E-CA4F97B0C6C8}" type="parTrans" cxnId="{D0DF9DAB-A931-4276-93A6-8F410022A4C2}">
      <dgm:prSet/>
      <dgm:spPr/>
    </dgm:pt>
    <dgm:pt modelId="{2D5BFFFC-6440-4040-850A-0659690B09AE}" type="sibTrans" cxnId="{D0DF9DAB-A931-4276-93A6-8F410022A4C2}">
      <dgm:prSet/>
      <dgm:spPr/>
    </dgm:pt>
    <dgm:pt modelId="{C132CC66-7709-49D4-ACAE-B53FD4D62D5F}" type="pres">
      <dgm:prSet presAssocID="{B5CCD443-B867-486D-A80B-A038E815DA2F}" presName="Name0" presStyleCnt="0">
        <dgm:presLayoutVars>
          <dgm:dir/>
          <dgm:animLvl val="lvl"/>
          <dgm:resizeHandles val="exact"/>
        </dgm:presLayoutVars>
      </dgm:prSet>
      <dgm:spPr/>
    </dgm:pt>
    <dgm:pt modelId="{11FF20C4-EC8C-4526-9509-2536569EEAEE}" type="pres">
      <dgm:prSet presAssocID="{CED819DA-6385-4919-9817-80D9DA625FA2}" presName="boxAndChildren" presStyleCnt="0"/>
      <dgm:spPr/>
    </dgm:pt>
    <dgm:pt modelId="{87346DAB-CC66-4C3A-BD9D-9EAB911238E5}" type="pres">
      <dgm:prSet presAssocID="{CED819DA-6385-4919-9817-80D9DA625FA2}" presName="parentTextBox" presStyleLbl="node1" presStyleIdx="0" presStyleCnt="7"/>
      <dgm:spPr/>
    </dgm:pt>
    <dgm:pt modelId="{9FDB3209-571D-4923-9B44-EC9F36AD14A2}" type="pres">
      <dgm:prSet presAssocID="{2BAF793D-8465-4249-B679-46D91C60B6E9}" presName="sp" presStyleCnt="0"/>
      <dgm:spPr/>
    </dgm:pt>
    <dgm:pt modelId="{50267AD9-2D60-4D9F-8AD4-02D9B348D04A}" type="pres">
      <dgm:prSet presAssocID="{FAC329C2-6F4F-4CCA-8AD8-E75D16C12F88}" presName="arrowAndChildren" presStyleCnt="0"/>
      <dgm:spPr/>
    </dgm:pt>
    <dgm:pt modelId="{5615D2BA-52AD-42AB-BED9-C5337D219DE2}" type="pres">
      <dgm:prSet presAssocID="{FAC329C2-6F4F-4CCA-8AD8-E75D16C12F88}" presName="parentTextArrow" presStyleLbl="node1" presStyleIdx="1" presStyleCnt="7"/>
      <dgm:spPr/>
    </dgm:pt>
    <dgm:pt modelId="{C254A63A-D708-4DF5-B19D-179B8FD3AAB3}" type="pres">
      <dgm:prSet presAssocID="{35B0AE6A-F63E-4F3C-BF61-E1F7C6DFBD03}" presName="sp" presStyleCnt="0"/>
      <dgm:spPr/>
    </dgm:pt>
    <dgm:pt modelId="{8B247476-B94B-4837-902A-9ACFCACB4A18}" type="pres">
      <dgm:prSet presAssocID="{1E9380E2-01F0-4AE2-A451-2EB02A95D735}" presName="arrowAndChildren" presStyleCnt="0"/>
      <dgm:spPr/>
    </dgm:pt>
    <dgm:pt modelId="{0C94B217-D0FB-48AC-91BA-778E74C184DF}" type="pres">
      <dgm:prSet presAssocID="{1E9380E2-01F0-4AE2-A451-2EB02A95D735}" presName="parentTextArrow" presStyleLbl="node1" presStyleIdx="2" presStyleCnt="7"/>
      <dgm:spPr/>
    </dgm:pt>
    <dgm:pt modelId="{CC60AE52-1674-4C5A-BD2A-F54FE0E5BB22}" type="pres">
      <dgm:prSet presAssocID="{FA15E8C0-B651-4B1E-99EC-C319592DF1F4}" presName="sp" presStyleCnt="0"/>
      <dgm:spPr/>
    </dgm:pt>
    <dgm:pt modelId="{167176C1-4801-4A8E-B1F2-5E35FFE79D58}" type="pres">
      <dgm:prSet presAssocID="{794173E7-9D11-44E7-A1D6-990683DBBC21}" presName="arrowAndChildren" presStyleCnt="0"/>
      <dgm:spPr/>
    </dgm:pt>
    <dgm:pt modelId="{53FCF5D1-4A95-4908-A5CF-973782EF2D80}" type="pres">
      <dgm:prSet presAssocID="{794173E7-9D11-44E7-A1D6-990683DBBC21}" presName="parentTextArrow" presStyleLbl="node1" presStyleIdx="3" presStyleCnt="7"/>
      <dgm:spPr/>
    </dgm:pt>
    <dgm:pt modelId="{3C3F19AD-EF4F-4BC9-BA01-89ED63B00E6E}" type="pres">
      <dgm:prSet presAssocID="{909FABE0-86D8-4D00-844D-C0EF0526E5C7}" presName="sp" presStyleCnt="0"/>
      <dgm:spPr/>
    </dgm:pt>
    <dgm:pt modelId="{E3EF3B22-33C6-4B99-AD1E-36DF9455AC9A}" type="pres">
      <dgm:prSet presAssocID="{DAC344F1-93FC-4315-837C-A47327750D93}" presName="arrowAndChildren" presStyleCnt="0"/>
      <dgm:spPr/>
    </dgm:pt>
    <dgm:pt modelId="{A96FE346-C888-4DA1-A860-5DADEB1DDCD9}" type="pres">
      <dgm:prSet presAssocID="{DAC344F1-93FC-4315-837C-A47327750D93}" presName="parentTextArrow" presStyleLbl="node1" presStyleIdx="4" presStyleCnt="7"/>
      <dgm:spPr/>
    </dgm:pt>
    <dgm:pt modelId="{BCA2DBCB-96EF-4967-9F67-30EE0A56EAE7}" type="pres">
      <dgm:prSet presAssocID="{D0312358-AC2F-4C54-950F-E38DA30F6CA3}" presName="sp" presStyleCnt="0"/>
      <dgm:spPr/>
    </dgm:pt>
    <dgm:pt modelId="{A982DA3E-04E7-4E86-B573-8AE114A7B703}" type="pres">
      <dgm:prSet presAssocID="{EE8CEF35-CF38-4019-B93C-DDC21DA99206}" presName="arrowAndChildren" presStyleCnt="0"/>
      <dgm:spPr/>
    </dgm:pt>
    <dgm:pt modelId="{75C33706-0AC1-426C-B57E-A67B8BD1569C}" type="pres">
      <dgm:prSet presAssocID="{EE8CEF35-CF38-4019-B93C-DDC21DA99206}" presName="parentTextArrow" presStyleLbl="node1" presStyleIdx="5" presStyleCnt="7"/>
      <dgm:spPr/>
    </dgm:pt>
    <dgm:pt modelId="{A55716E3-3E73-49DF-8350-66ECC9189E28}" type="pres">
      <dgm:prSet presAssocID="{C7EA286C-E2B8-4BDE-A558-64D2E49D0B98}" presName="sp" presStyleCnt="0"/>
      <dgm:spPr/>
    </dgm:pt>
    <dgm:pt modelId="{D1504B71-058C-4DA1-852C-0F192BBFEAAC}" type="pres">
      <dgm:prSet presAssocID="{C8825EBE-845E-4833-B485-383247D4E61E}" presName="arrowAndChildren" presStyleCnt="0"/>
      <dgm:spPr/>
    </dgm:pt>
    <dgm:pt modelId="{D450B4C4-1E3D-40E7-918D-ABBF2D05AD9F}" type="pres">
      <dgm:prSet presAssocID="{C8825EBE-845E-4833-B485-383247D4E61E}" presName="parentTextArrow" presStyleLbl="node1" presStyleIdx="6" presStyleCnt="7"/>
      <dgm:spPr/>
    </dgm:pt>
  </dgm:ptLst>
  <dgm:cxnLst>
    <dgm:cxn modelId="{34CD1CC9-1569-4040-8702-21A720BAE0AE}" type="presOf" srcId="{B5CCD443-B867-486D-A80B-A038E815DA2F}" destId="{C132CC66-7709-49D4-ACAE-B53FD4D62D5F}" srcOrd="0" destOrd="0" presId="urn:microsoft.com/office/officeart/2005/8/layout/process4"/>
    <dgm:cxn modelId="{3058BC60-D97D-4DD1-B137-CB8F7F2BD707}" type="presOf" srcId="{1E9380E2-01F0-4AE2-A451-2EB02A95D735}" destId="{0C94B217-D0FB-48AC-91BA-778E74C184DF}" srcOrd="0" destOrd="0" presId="urn:microsoft.com/office/officeart/2005/8/layout/process4"/>
    <dgm:cxn modelId="{3B5C31B7-3A92-48FA-BFCD-3C8804144C63}" srcId="{B5CCD443-B867-486D-A80B-A038E815DA2F}" destId="{794173E7-9D11-44E7-A1D6-990683DBBC21}" srcOrd="3" destOrd="0" parTransId="{D230BB20-F1E3-451A-80CB-FA18EFB786EF}" sibTransId="{FA15E8C0-B651-4B1E-99EC-C319592DF1F4}"/>
    <dgm:cxn modelId="{984D2B8A-E1C5-4473-9944-FE1F7F659B2E}" srcId="{B5CCD443-B867-486D-A80B-A038E815DA2F}" destId="{DAC344F1-93FC-4315-837C-A47327750D93}" srcOrd="2" destOrd="0" parTransId="{98F3FA9C-F308-453B-B4E3-DF603FC3C092}" sibTransId="{909FABE0-86D8-4D00-844D-C0EF0526E5C7}"/>
    <dgm:cxn modelId="{DC002D01-3FD8-477C-8D12-D62A969413C6}" type="presOf" srcId="{EE8CEF35-CF38-4019-B93C-DDC21DA99206}" destId="{75C33706-0AC1-426C-B57E-A67B8BD1569C}" srcOrd="0" destOrd="0" presId="urn:microsoft.com/office/officeart/2005/8/layout/process4"/>
    <dgm:cxn modelId="{28913A93-6F78-41C0-8AE5-7D1F315BB095}" type="presOf" srcId="{794173E7-9D11-44E7-A1D6-990683DBBC21}" destId="{53FCF5D1-4A95-4908-A5CF-973782EF2D80}" srcOrd="0" destOrd="0" presId="urn:microsoft.com/office/officeart/2005/8/layout/process4"/>
    <dgm:cxn modelId="{7027F175-D355-4349-940A-1EFE1A1B530E}" srcId="{B5CCD443-B867-486D-A80B-A038E815DA2F}" destId="{C8825EBE-845E-4833-B485-383247D4E61E}" srcOrd="0" destOrd="0" parTransId="{FE6F9F06-15DC-4D88-869B-FC96BCA4036A}" sibTransId="{C7EA286C-E2B8-4BDE-A558-64D2E49D0B98}"/>
    <dgm:cxn modelId="{D0DF9DAB-A931-4276-93A6-8F410022A4C2}" srcId="{B5CCD443-B867-486D-A80B-A038E815DA2F}" destId="{CED819DA-6385-4919-9817-80D9DA625FA2}" srcOrd="6" destOrd="0" parTransId="{BA5BE2C6-9C76-4EB9-946E-CA4F97B0C6C8}" sibTransId="{2D5BFFFC-6440-4040-850A-0659690B09AE}"/>
    <dgm:cxn modelId="{C96F3233-35EC-4988-A1C7-F4798F767258}" srcId="{B5CCD443-B867-486D-A80B-A038E815DA2F}" destId="{FAC329C2-6F4F-4CCA-8AD8-E75D16C12F88}" srcOrd="5" destOrd="0" parTransId="{C52AC07E-ACE9-4972-8E03-E01077C323C4}" sibTransId="{2BAF793D-8465-4249-B679-46D91C60B6E9}"/>
    <dgm:cxn modelId="{28E29551-5DCD-458B-965A-410B3032EB81}" srcId="{B5CCD443-B867-486D-A80B-A038E815DA2F}" destId="{1E9380E2-01F0-4AE2-A451-2EB02A95D735}" srcOrd="4" destOrd="0" parTransId="{B1570079-82B0-4FA9-86A4-E0EB61CBCC04}" sibTransId="{35B0AE6A-F63E-4F3C-BF61-E1F7C6DFBD03}"/>
    <dgm:cxn modelId="{12144A6E-1278-471E-95EA-B2056BE27DA4}" type="presOf" srcId="{C8825EBE-845E-4833-B485-383247D4E61E}" destId="{D450B4C4-1E3D-40E7-918D-ABBF2D05AD9F}" srcOrd="0" destOrd="0" presId="urn:microsoft.com/office/officeart/2005/8/layout/process4"/>
    <dgm:cxn modelId="{E9682063-78CA-4881-9A02-4D890E8F4970}" type="presOf" srcId="{FAC329C2-6F4F-4CCA-8AD8-E75D16C12F88}" destId="{5615D2BA-52AD-42AB-BED9-C5337D219DE2}" srcOrd="0" destOrd="0" presId="urn:microsoft.com/office/officeart/2005/8/layout/process4"/>
    <dgm:cxn modelId="{3D1ECA08-C9A7-45B3-B9F6-F8B8807E0AB7}" type="presOf" srcId="{CED819DA-6385-4919-9817-80D9DA625FA2}" destId="{87346DAB-CC66-4C3A-BD9D-9EAB911238E5}" srcOrd="0" destOrd="0" presId="urn:microsoft.com/office/officeart/2005/8/layout/process4"/>
    <dgm:cxn modelId="{FF8B25D2-019C-4C6A-A09E-9A14134A8B22}" srcId="{B5CCD443-B867-486D-A80B-A038E815DA2F}" destId="{EE8CEF35-CF38-4019-B93C-DDC21DA99206}" srcOrd="1" destOrd="0" parTransId="{91B4662A-EDDD-42C4-8E8C-2134820A7B19}" sibTransId="{D0312358-AC2F-4C54-950F-E38DA30F6CA3}"/>
    <dgm:cxn modelId="{A00AB7B5-310D-415F-8479-FB6389B0D668}" type="presOf" srcId="{DAC344F1-93FC-4315-837C-A47327750D93}" destId="{A96FE346-C888-4DA1-A860-5DADEB1DDCD9}" srcOrd="0" destOrd="0" presId="urn:microsoft.com/office/officeart/2005/8/layout/process4"/>
    <dgm:cxn modelId="{C10271AE-80ED-4CD7-B3D0-EA45B41BE658}" type="presParOf" srcId="{C132CC66-7709-49D4-ACAE-B53FD4D62D5F}" destId="{11FF20C4-EC8C-4526-9509-2536569EEAEE}" srcOrd="0" destOrd="0" presId="urn:microsoft.com/office/officeart/2005/8/layout/process4"/>
    <dgm:cxn modelId="{6F26B45F-E31A-4557-9C3B-612971AFFDD2}" type="presParOf" srcId="{11FF20C4-EC8C-4526-9509-2536569EEAEE}" destId="{87346DAB-CC66-4C3A-BD9D-9EAB911238E5}" srcOrd="0" destOrd="0" presId="urn:microsoft.com/office/officeart/2005/8/layout/process4"/>
    <dgm:cxn modelId="{DE624248-4D1A-47E9-9831-C495237B26E0}" type="presParOf" srcId="{C132CC66-7709-49D4-ACAE-B53FD4D62D5F}" destId="{9FDB3209-571D-4923-9B44-EC9F36AD14A2}" srcOrd="1" destOrd="0" presId="urn:microsoft.com/office/officeart/2005/8/layout/process4"/>
    <dgm:cxn modelId="{00C83676-6998-44EE-B184-FEFA05A4723B}" type="presParOf" srcId="{C132CC66-7709-49D4-ACAE-B53FD4D62D5F}" destId="{50267AD9-2D60-4D9F-8AD4-02D9B348D04A}" srcOrd="2" destOrd="0" presId="urn:microsoft.com/office/officeart/2005/8/layout/process4"/>
    <dgm:cxn modelId="{4B26046B-9C09-42CA-9193-072ED0B35AE1}" type="presParOf" srcId="{50267AD9-2D60-4D9F-8AD4-02D9B348D04A}" destId="{5615D2BA-52AD-42AB-BED9-C5337D219DE2}" srcOrd="0" destOrd="0" presId="urn:microsoft.com/office/officeart/2005/8/layout/process4"/>
    <dgm:cxn modelId="{CBDB2F12-28FA-40B1-A41E-EC3A20D70DFA}" type="presParOf" srcId="{C132CC66-7709-49D4-ACAE-B53FD4D62D5F}" destId="{C254A63A-D708-4DF5-B19D-179B8FD3AAB3}" srcOrd="3" destOrd="0" presId="urn:microsoft.com/office/officeart/2005/8/layout/process4"/>
    <dgm:cxn modelId="{F89E957C-003A-4911-8CCE-52C9A5BEC531}" type="presParOf" srcId="{C132CC66-7709-49D4-ACAE-B53FD4D62D5F}" destId="{8B247476-B94B-4837-902A-9ACFCACB4A18}" srcOrd="4" destOrd="0" presId="urn:microsoft.com/office/officeart/2005/8/layout/process4"/>
    <dgm:cxn modelId="{A3908E0E-3A50-4947-B9F1-C4F60CADFB0E}" type="presParOf" srcId="{8B247476-B94B-4837-902A-9ACFCACB4A18}" destId="{0C94B217-D0FB-48AC-91BA-778E74C184DF}" srcOrd="0" destOrd="0" presId="urn:microsoft.com/office/officeart/2005/8/layout/process4"/>
    <dgm:cxn modelId="{6863424D-3A28-4EEA-9C91-091CBAB7E8A7}" type="presParOf" srcId="{C132CC66-7709-49D4-ACAE-B53FD4D62D5F}" destId="{CC60AE52-1674-4C5A-BD2A-F54FE0E5BB22}" srcOrd="5" destOrd="0" presId="urn:microsoft.com/office/officeart/2005/8/layout/process4"/>
    <dgm:cxn modelId="{0C2C4728-B051-4E64-8916-3A246C6FA891}" type="presParOf" srcId="{C132CC66-7709-49D4-ACAE-B53FD4D62D5F}" destId="{167176C1-4801-4A8E-B1F2-5E35FFE79D58}" srcOrd="6" destOrd="0" presId="urn:microsoft.com/office/officeart/2005/8/layout/process4"/>
    <dgm:cxn modelId="{9DDD0D17-523D-4B11-A6B0-9B298247EF85}" type="presParOf" srcId="{167176C1-4801-4A8E-B1F2-5E35FFE79D58}" destId="{53FCF5D1-4A95-4908-A5CF-973782EF2D80}" srcOrd="0" destOrd="0" presId="urn:microsoft.com/office/officeart/2005/8/layout/process4"/>
    <dgm:cxn modelId="{CC699E78-B194-46D4-9E4F-CEFB8ABCCDC2}" type="presParOf" srcId="{C132CC66-7709-49D4-ACAE-B53FD4D62D5F}" destId="{3C3F19AD-EF4F-4BC9-BA01-89ED63B00E6E}" srcOrd="7" destOrd="0" presId="urn:microsoft.com/office/officeart/2005/8/layout/process4"/>
    <dgm:cxn modelId="{5957E982-EE84-4D58-9994-141A4C5C50D6}" type="presParOf" srcId="{C132CC66-7709-49D4-ACAE-B53FD4D62D5F}" destId="{E3EF3B22-33C6-4B99-AD1E-36DF9455AC9A}" srcOrd="8" destOrd="0" presId="urn:microsoft.com/office/officeart/2005/8/layout/process4"/>
    <dgm:cxn modelId="{66C5FCB9-C43D-479B-8F82-B16269483406}" type="presParOf" srcId="{E3EF3B22-33C6-4B99-AD1E-36DF9455AC9A}" destId="{A96FE346-C888-4DA1-A860-5DADEB1DDCD9}" srcOrd="0" destOrd="0" presId="urn:microsoft.com/office/officeart/2005/8/layout/process4"/>
    <dgm:cxn modelId="{160B043A-8955-4FC4-940A-8E92D19F76FA}" type="presParOf" srcId="{C132CC66-7709-49D4-ACAE-B53FD4D62D5F}" destId="{BCA2DBCB-96EF-4967-9F67-30EE0A56EAE7}" srcOrd="9" destOrd="0" presId="urn:microsoft.com/office/officeart/2005/8/layout/process4"/>
    <dgm:cxn modelId="{1CF04735-C602-43DE-9054-F38635103F57}" type="presParOf" srcId="{C132CC66-7709-49D4-ACAE-B53FD4D62D5F}" destId="{A982DA3E-04E7-4E86-B573-8AE114A7B703}" srcOrd="10" destOrd="0" presId="urn:microsoft.com/office/officeart/2005/8/layout/process4"/>
    <dgm:cxn modelId="{42E9DBBD-279D-4CCC-B0E4-A4079E9D9762}" type="presParOf" srcId="{A982DA3E-04E7-4E86-B573-8AE114A7B703}" destId="{75C33706-0AC1-426C-B57E-A67B8BD1569C}" srcOrd="0" destOrd="0" presId="urn:microsoft.com/office/officeart/2005/8/layout/process4"/>
    <dgm:cxn modelId="{F47E5664-528E-4F00-A990-1C4AEB9DAED2}" type="presParOf" srcId="{C132CC66-7709-49D4-ACAE-B53FD4D62D5F}" destId="{A55716E3-3E73-49DF-8350-66ECC9189E28}" srcOrd="11" destOrd="0" presId="urn:microsoft.com/office/officeart/2005/8/layout/process4"/>
    <dgm:cxn modelId="{EAF8A4F3-91A7-4975-9CB9-E24E683ADBC2}" type="presParOf" srcId="{C132CC66-7709-49D4-ACAE-B53FD4D62D5F}" destId="{D1504B71-058C-4DA1-852C-0F192BBFEAAC}" srcOrd="12" destOrd="0" presId="urn:microsoft.com/office/officeart/2005/8/layout/process4"/>
    <dgm:cxn modelId="{DCEFDD15-E5C9-459B-9EB2-2D978109A26F}" type="presParOf" srcId="{D1504B71-058C-4DA1-852C-0F192BBFEAAC}" destId="{D450B4C4-1E3D-40E7-918D-ABBF2D05AD9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EBF4719D-ABEC-4F9C-A33D-6CA1EBFCFFC8}">
      <dgm:prSet/>
      <dgm:spPr/>
      <dgm:t>
        <a:bodyPr/>
        <a:lstStyle/>
        <a:p>
          <a:r>
            <a:rPr lang="en-US" b="1" dirty="0"/>
            <a:t>Verification Technology, Systems &amp; Applications (VTSA) Summer School (Aug 29- Sept 02, 2016)</a:t>
          </a:r>
        </a:p>
      </dgm:t>
    </dgm:pt>
    <dgm:pt modelId="{DDE55D76-2C5C-4DEF-9952-420A7700E972}" type="parTrans" cxnId="{1033DE06-0E7A-45A6-ACD4-3E163B04C1B0}">
      <dgm:prSet/>
      <dgm:spPr/>
      <dgm:t>
        <a:bodyPr/>
        <a:lstStyle/>
        <a:p>
          <a:endParaRPr lang="en-US"/>
        </a:p>
      </dgm:t>
    </dgm:pt>
    <dgm:pt modelId="{6C170C11-3669-4380-9F6F-D4FDCD49E2FB}" type="sibTrans" cxnId="{1033DE06-0E7A-45A6-ACD4-3E163B04C1B0}">
      <dgm:prSet/>
      <dgm:spPr/>
      <dgm:t>
        <a:bodyPr/>
        <a:lstStyle/>
        <a:p>
          <a:endParaRPr lang="en-US"/>
        </a:p>
      </dgm:t>
    </dgm:pt>
    <dgm:pt modelId="{EA64A610-0DF7-42F5-B599-FD60CA4B7145}">
      <dgm:prSet/>
      <dgm:spPr/>
      <dgm:t>
        <a:bodyPr/>
        <a:lstStyle/>
        <a:p>
          <a:pPr>
            <a:buFont typeface="+mj-lt"/>
            <a:buAutoNum type="arabicPeriod"/>
          </a:pPr>
          <a:r>
            <a:rPr lang="en-US" b="1" dirty="0"/>
            <a:t>ICT Cost Action - MPM4CPS WG meeting at Gdansk, Poland (Sep 13-16, 2016)</a:t>
          </a:r>
          <a:endParaRPr lang="en-US" dirty="0"/>
        </a:p>
      </dgm:t>
    </dgm:pt>
    <dgm:pt modelId="{7E0A1CE2-7743-4DDC-A0DE-36C56EF69285}" type="parTrans" cxnId="{8054EAD8-550D-4D29-A749-180A58E635FA}">
      <dgm:prSet/>
      <dgm:spPr/>
      <dgm:t>
        <a:bodyPr/>
        <a:lstStyle/>
        <a:p>
          <a:endParaRPr lang="en-US"/>
        </a:p>
      </dgm:t>
    </dgm:pt>
    <dgm:pt modelId="{290F8033-03CE-49D7-A7D4-AA4074601598}" type="sibTrans" cxnId="{8054EAD8-550D-4D29-A749-180A58E635FA}">
      <dgm:prSet/>
      <dgm:spPr/>
      <dgm:t>
        <a:bodyPr/>
        <a:lstStyle/>
        <a:p>
          <a:endParaRPr lang="en-US"/>
        </a:p>
      </dgm:t>
    </dgm:pt>
    <dgm:pt modelId="{C96857BD-1632-4102-808D-7579F8FE23BB}">
      <dgm:prSet custT="1"/>
      <dgm:spPr/>
      <dgm:t>
        <a:bodyPr/>
        <a:lstStyle/>
        <a:p>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gm:t>
    </dgm:pt>
    <dgm:pt modelId="{7A3E7CE0-D2B8-4415-B519-AF0F88B3AAE3}" type="parTrans" cxnId="{64F3F13A-0075-41FA-BE68-EB52099C02FD}">
      <dgm:prSet/>
      <dgm:spPr/>
      <dgm:t>
        <a:bodyPr/>
        <a:lstStyle/>
        <a:p>
          <a:endParaRPr lang="en-US"/>
        </a:p>
      </dgm:t>
    </dgm:pt>
    <dgm:pt modelId="{4044C42B-4D50-4BA0-9B11-1D67C8ABAAA9}" type="sibTrans" cxnId="{64F3F13A-0075-41FA-BE68-EB52099C02FD}">
      <dgm:prSet/>
      <dgm:spPr/>
      <dgm:t>
        <a:bodyPr/>
        <a:lstStyle/>
        <a:p>
          <a:endParaRPr lang="en-US"/>
        </a:p>
      </dgm:t>
    </dgm:pt>
    <dgm:pt modelId="{D63B95BA-98B0-4773-8D88-F234D4E114A2}">
      <dgm:prSet/>
      <dgm:spPr/>
      <dgm:t>
        <a:bodyPr/>
        <a:lstStyle/>
        <a:p>
          <a:r>
            <a:rPr lang="en-US" b="1" dirty="0"/>
            <a:t>The 8th International ModelWriter </a:t>
          </a:r>
          <a:r>
            <a:rPr lang="en-US" b="1" u="sng" dirty="0"/>
            <a:t>Technical Workshop</a:t>
          </a:r>
          <a:r>
            <a:rPr lang="en-US" b="1" dirty="0"/>
            <a:t> in Toulouse, France (13 June 2016)</a:t>
          </a:r>
          <a:endParaRPr lang="en-US" dirty="0"/>
        </a:p>
      </dgm:t>
    </dgm:pt>
    <dgm:pt modelId="{C6355C34-3C0F-4C2E-AC07-F02487CC91C1}" type="parTrans" cxnId="{49209844-088F-492C-B05B-E744ED7CC6B0}">
      <dgm:prSet/>
      <dgm:spPr/>
      <dgm:t>
        <a:bodyPr/>
        <a:lstStyle/>
        <a:p>
          <a:endParaRPr lang="en-US"/>
        </a:p>
      </dgm:t>
    </dgm:pt>
    <dgm:pt modelId="{2B9BE258-8C2C-4FBC-99BF-0417E821906B}" type="sibTrans" cxnId="{49209844-088F-492C-B05B-E744ED7CC6B0}">
      <dgm:prSet/>
      <dgm:spPr/>
      <dgm:t>
        <a:bodyPr/>
        <a:lstStyle/>
        <a:p>
          <a:endParaRPr lang="en-US"/>
        </a:p>
      </dgm:t>
    </dgm:pt>
    <dgm:pt modelId="{6D0D002A-EB92-447D-88BA-AF4B8A2D4C38}">
      <dgm:prSet/>
      <dgm:spPr/>
      <dgm:t>
        <a:bodyPr/>
        <a:lstStyle/>
        <a:p>
          <a:pPr>
            <a:buFont typeface="+mj-lt"/>
            <a:buAutoNum type="arabicPeriod"/>
          </a:pPr>
          <a:r>
            <a:rPr lang="en-US" b="1" dirty="0"/>
            <a:t>ICT Cost Action - MPM4CPS WG meeting at Malaga, Spain (Nov 24-25, 2016)</a:t>
          </a:r>
          <a:endParaRPr lang="en-US" dirty="0"/>
        </a:p>
      </dgm:t>
    </dgm:pt>
    <dgm:pt modelId="{06ECECDD-AC3F-4886-8CC3-2994B4A2A78E}" type="parTrans" cxnId="{E06ED7EB-3C43-4248-90AC-F0917018CE4A}">
      <dgm:prSet/>
      <dgm:spPr/>
      <dgm:t>
        <a:bodyPr/>
        <a:lstStyle/>
        <a:p>
          <a:endParaRPr lang="en-US"/>
        </a:p>
      </dgm:t>
    </dgm:pt>
    <dgm:pt modelId="{5F5BC51C-CC6D-4F31-986E-ECA1AE6BF404}" type="sibTrans" cxnId="{E06ED7EB-3C43-4248-90AC-F0917018CE4A}">
      <dgm:prSet/>
      <dgm:spPr/>
      <dgm:t>
        <a:bodyPr/>
        <a:lstStyle/>
        <a:p>
          <a:endParaRPr lang="en-US"/>
        </a:p>
      </dgm:t>
    </dgm:pt>
    <dgm:pt modelId="{550A0700-73B6-4EF1-881D-5C15E05E4A72}">
      <dgm:prSet custT="1"/>
      <dgm:spPr/>
      <dgm:t>
        <a:bodyPr/>
        <a:lstStyle/>
        <a:p>
          <a:r>
            <a:rPr lang="en-US" sz="1600" b="1" kern="1200" dirty="0"/>
            <a:t>Participation in Workshop on Software Correctness and Reliability (Oct 7-8 2016)</a:t>
          </a:r>
        </a:p>
      </dgm:t>
    </dgm:pt>
    <dgm:pt modelId="{637B93C6-1353-412C-8905-3D11FC505188}" type="parTrans" cxnId="{F6D68B52-D78F-43F2-86D4-7AA6D134ACE4}">
      <dgm:prSet/>
      <dgm:spPr/>
      <dgm:t>
        <a:bodyPr/>
        <a:lstStyle/>
        <a:p>
          <a:endParaRPr lang="en-US"/>
        </a:p>
      </dgm:t>
    </dgm:pt>
    <dgm:pt modelId="{FD4F1A0B-D0BA-4C51-B16B-227989CAF01A}" type="sibTrans" cxnId="{F6D68B52-D78F-43F2-86D4-7AA6D134ACE4}">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5FDAC22D-F527-47C4-ACA7-A7CDB7AF8FC2}" type="pres">
      <dgm:prSet presAssocID="{6D0D002A-EB92-447D-88BA-AF4B8A2D4C38}" presName="boxAndChildren" presStyleCnt="0"/>
      <dgm:spPr/>
    </dgm:pt>
    <dgm:pt modelId="{4CFC84AD-B74A-4039-9AD1-38A7253AC633}" type="pres">
      <dgm:prSet presAssocID="{6D0D002A-EB92-447D-88BA-AF4B8A2D4C38}" presName="parentTextBox" presStyleLbl="node1" presStyleIdx="0" presStyleCnt="6"/>
      <dgm:spPr/>
    </dgm:pt>
    <dgm:pt modelId="{DA9C8BBB-0CF3-42B2-8171-DE04BE353E6D}" type="pres">
      <dgm:prSet presAssocID="{2B9BE258-8C2C-4FBC-99BF-0417E821906B}" presName="sp" presStyleCnt="0"/>
      <dgm:spPr/>
    </dgm:pt>
    <dgm:pt modelId="{33FCB25F-A4B9-4217-A42A-BE05D9C1DE62}" type="pres">
      <dgm:prSet presAssocID="{D63B95BA-98B0-4773-8D88-F234D4E114A2}" presName="arrowAndChildren" presStyleCnt="0"/>
      <dgm:spPr/>
    </dgm:pt>
    <dgm:pt modelId="{9D60DCCD-6C82-4CD0-8B38-EE4AFA77F324}" type="pres">
      <dgm:prSet presAssocID="{D63B95BA-98B0-4773-8D88-F234D4E114A2}" presName="parentTextArrow" presStyleLbl="node1" presStyleIdx="1" presStyleCnt="6"/>
      <dgm:spPr/>
    </dgm:pt>
    <dgm:pt modelId="{F3395E81-9D90-4537-81B8-DD643890FF70}" type="pres">
      <dgm:prSet presAssocID="{FD4F1A0B-D0BA-4C51-B16B-227989CAF01A}" presName="sp" presStyleCnt="0"/>
      <dgm:spPr/>
    </dgm:pt>
    <dgm:pt modelId="{6D9FDA7A-8D62-4BCC-A533-13762FB76678}" type="pres">
      <dgm:prSet presAssocID="{550A0700-73B6-4EF1-881D-5C15E05E4A72}" presName="arrowAndChildren" presStyleCnt="0"/>
      <dgm:spPr/>
    </dgm:pt>
    <dgm:pt modelId="{ADDC5A7A-48BE-4BDF-B7B9-09433503F703}" type="pres">
      <dgm:prSet presAssocID="{550A0700-73B6-4EF1-881D-5C15E05E4A72}" presName="parentTextArrow" presStyleLbl="node1" presStyleIdx="2" presStyleCnt="6"/>
      <dgm:spPr/>
    </dgm:pt>
    <dgm:pt modelId="{E54D5CA6-3E73-4D06-8A12-5021F9C1A621}" type="pres">
      <dgm:prSet presAssocID="{4044C42B-4D50-4BA0-9B11-1D67C8ABAAA9}" presName="sp" presStyleCnt="0"/>
      <dgm:spPr/>
    </dgm:pt>
    <dgm:pt modelId="{0770319E-AA45-4E1B-B6A7-795F4BDAB327}" type="pres">
      <dgm:prSet presAssocID="{C96857BD-1632-4102-808D-7579F8FE23BB}" presName="arrowAndChildren" presStyleCnt="0"/>
      <dgm:spPr/>
    </dgm:pt>
    <dgm:pt modelId="{DE73AD9C-2705-4033-AD8D-39B80CE10D83}" type="pres">
      <dgm:prSet presAssocID="{C96857BD-1632-4102-808D-7579F8FE23BB}" presName="parentTextArrow" presStyleLbl="node1" presStyleIdx="3" presStyleCnt="6"/>
      <dgm:spPr/>
    </dgm:pt>
    <dgm:pt modelId="{6997454E-3DE1-4BA2-A188-5D352618C18F}" type="pres">
      <dgm:prSet presAssocID="{290F8033-03CE-49D7-A7D4-AA4074601598}" presName="sp" presStyleCnt="0"/>
      <dgm:spPr/>
    </dgm:pt>
    <dgm:pt modelId="{C412BDF3-02B5-4425-88FD-364CC200C24F}" type="pres">
      <dgm:prSet presAssocID="{EA64A610-0DF7-42F5-B599-FD60CA4B7145}" presName="arrowAndChildren" presStyleCnt="0"/>
      <dgm:spPr/>
    </dgm:pt>
    <dgm:pt modelId="{46319333-343D-4AC7-8245-F1F284BFF9E5}" type="pres">
      <dgm:prSet presAssocID="{EA64A610-0DF7-42F5-B599-FD60CA4B7145}" presName="parentTextArrow" presStyleLbl="node1" presStyleIdx="4" presStyleCnt="6"/>
      <dgm:spPr/>
    </dgm:pt>
    <dgm:pt modelId="{E2C11CF1-D037-4A58-B658-01BB6329FF20}" type="pres">
      <dgm:prSet presAssocID="{6C170C11-3669-4380-9F6F-D4FDCD49E2FB}" presName="sp" presStyleCnt="0"/>
      <dgm:spPr/>
    </dgm:pt>
    <dgm:pt modelId="{A299DC5B-C199-4E98-9FC2-ADDA7B3EB6D5}" type="pres">
      <dgm:prSet presAssocID="{EBF4719D-ABEC-4F9C-A33D-6CA1EBFCFFC8}" presName="arrowAndChildren" presStyleCnt="0"/>
      <dgm:spPr/>
    </dgm:pt>
    <dgm:pt modelId="{57011C46-6E2D-4342-8B87-35D07A342AB3}" type="pres">
      <dgm:prSet presAssocID="{EBF4719D-ABEC-4F9C-A33D-6CA1EBFCFFC8}" presName="parentTextArrow" presStyleLbl="node1" presStyleIdx="5" presStyleCnt="6"/>
      <dgm:spPr/>
    </dgm:pt>
  </dgm:ptLst>
  <dgm:cxnLst>
    <dgm:cxn modelId="{E06ED7EB-3C43-4248-90AC-F0917018CE4A}" srcId="{B5CCD443-B867-486D-A80B-A038E815DA2F}" destId="{6D0D002A-EB92-447D-88BA-AF4B8A2D4C38}" srcOrd="5" destOrd="0" parTransId="{06ECECDD-AC3F-4886-8CC3-2994B4A2A78E}" sibTransId="{5F5BC51C-CC6D-4F31-986E-ECA1AE6BF404}"/>
    <dgm:cxn modelId="{8054EAD8-550D-4D29-A749-180A58E635FA}" srcId="{B5CCD443-B867-486D-A80B-A038E815DA2F}" destId="{EA64A610-0DF7-42F5-B599-FD60CA4B7145}" srcOrd="1" destOrd="0" parTransId="{7E0A1CE2-7743-4DDC-A0DE-36C56EF69285}" sibTransId="{290F8033-03CE-49D7-A7D4-AA4074601598}"/>
    <dgm:cxn modelId="{64F3F13A-0075-41FA-BE68-EB52099C02FD}" srcId="{B5CCD443-B867-486D-A80B-A038E815DA2F}" destId="{C96857BD-1632-4102-808D-7579F8FE23BB}" srcOrd="2" destOrd="0" parTransId="{7A3E7CE0-D2B8-4415-B519-AF0F88B3AAE3}" sibTransId="{4044C42B-4D50-4BA0-9B11-1D67C8ABAAA9}"/>
    <dgm:cxn modelId="{B28BF04B-0170-4F09-9E7A-5BFB7336C4BD}" type="presOf" srcId="{C96857BD-1632-4102-808D-7579F8FE23BB}" destId="{DE73AD9C-2705-4033-AD8D-39B80CE10D83}" srcOrd="0" destOrd="0" presId="urn:microsoft.com/office/officeart/2005/8/layout/process4"/>
    <dgm:cxn modelId="{E13A4E42-1108-4400-9A6D-C14C757F84C5}" type="presOf" srcId="{EA64A610-0DF7-42F5-B599-FD60CA4B7145}" destId="{46319333-343D-4AC7-8245-F1F284BFF9E5}" srcOrd="0" destOrd="0" presId="urn:microsoft.com/office/officeart/2005/8/layout/process4"/>
    <dgm:cxn modelId="{F6D68B52-D78F-43F2-86D4-7AA6D134ACE4}" srcId="{B5CCD443-B867-486D-A80B-A038E815DA2F}" destId="{550A0700-73B6-4EF1-881D-5C15E05E4A72}" srcOrd="3" destOrd="0" parTransId="{637B93C6-1353-412C-8905-3D11FC505188}" sibTransId="{FD4F1A0B-D0BA-4C51-B16B-227989CAF01A}"/>
    <dgm:cxn modelId="{1033DE06-0E7A-45A6-ACD4-3E163B04C1B0}" srcId="{B5CCD443-B867-486D-A80B-A038E815DA2F}" destId="{EBF4719D-ABEC-4F9C-A33D-6CA1EBFCFFC8}" srcOrd="0" destOrd="0" parTransId="{DDE55D76-2C5C-4DEF-9952-420A7700E972}" sibTransId="{6C170C11-3669-4380-9F6F-D4FDCD49E2FB}"/>
    <dgm:cxn modelId="{100E5FF4-F203-4719-8EC7-93ACC8536EE6}" type="presOf" srcId="{EBF4719D-ABEC-4F9C-A33D-6CA1EBFCFFC8}" destId="{57011C46-6E2D-4342-8B87-35D07A342AB3}" srcOrd="0" destOrd="0" presId="urn:microsoft.com/office/officeart/2005/8/layout/process4"/>
    <dgm:cxn modelId="{20C282F0-3972-4B26-A080-38C75402D931}" type="presOf" srcId="{D63B95BA-98B0-4773-8D88-F234D4E114A2}" destId="{9D60DCCD-6C82-4CD0-8B38-EE4AFA77F324}" srcOrd="0" destOrd="0" presId="urn:microsoft.com/office/officeart/2005/8/layout/process4"/>
    <dgm:cxn modelId="{BFA2394D-0BD9-4EB7-9E46-4596673ABC10}" type="presOf" srcId="{550A0700-73B6-4EF1-881D-5C15E05E4A72}" destId="{ADDC5A7A-48BE-4BDF-B7B9-09433503F703}"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F7F07EE5-9716-4D06-9ED0-BD6A3F8B1552}" type="presOf" srcId="{6D0D002A-EB92-447D-88BA-AF4B8A2D4C38}" destId="{4CFC84AD-B74A-4039-9AD1-38A7253AC633}" srcOrd="0" destOrd="0" presId="urn:microsoft.com/office/officeart/2005/8/layout/process4"/>
    <dgm:cxn modelId="{49209844-088F-492C-B05B-E744ED7CC6B0}" srcId="{B5CCD443-B867-486D-A80B-A038E815DA2F}" destId="{D63B95BA-98B0-4773-8D88-F234D4E114A2}" srcOrd="4" destOrd="0" parTransId="{C6355C34-3C0F-4C2E-AC07-F02487CC91C1}" sibTransId="{2B9BE258-8C2C-4FBC-99BF-0417E821906B}"/>
    <dgm:cxn modelId="{1FE56970-7ECF-4477-929E-55555D051BCF}" type="presParOf" srcId="{C132CC66-7709-49D4-ACAE-B53FD4D62D5F}" destId="{5FDAC22D-F527-47C4-ACA7-A7CDB7AF8FC2}" srcOrd="0" destOrd="0" presId="urn:microsoft.com/office/officeart/2005/8/layout/process4"/>
    <dgm:cxn modelId="{5E541138-0908-4408-991D-DFE01FC85492}" type="presParOf" srcId="{5FDAC22D-F527-47C4-ACA7-A7CDB7AF8FC2}" destId="{4CFC84AD-B74A-4039-9AD1-38A7253AC633}" srcOrd="0" destOrd="0" presId="urn:microsoft.com/office/officeart/2005/8/layout/process4"/>
    <dgm:cxn modelId="{E3181A2D-729A-4E1F-AA1A-306309D9F759}" type="presParOf" srcId="{C132CC66-7709-49D4-ACAE-B53FD4D62D5F}" destId="{DA9C8BBB-0CF3-42B2-8171-DE04BE353E6D}" srcOrd="1" destOrd="0" presId="urn:microsoft.com/office/officeart/2005/8/layout/process4"/>
    <dgm:cxn modelId="{9BBA4AD9-1BB7-4187-9BD0-1B7AEFFDB332}" type="presParOf" srcId="{C132CC66-7709-49D4-ACAE-B53FD4D62D5F}" destId="{33FCB25F-A4B9-4217-A42A-BE05D9C1DE62}" srcOrd="2" destOrd="0" presId="urn:microsoft.com/office/officeart/2005/8/layout/process4"/>
    <dgm:cxn modelId="{290E20E0-F7D4-4923-8F8A-835F765E3B75}" type="presParOf" srcId="{33FCB25F-A4B9-4217-A42A-BE05D9C1DE62}" destId="{9D60DCCD-6C82-4CD0-8B38-EE4AFA77F324}" srcOrd="0" destOrd="0" presId="urn:microsoft.com/office/officeart/2005/8/layout/process4"/>
    <dgm:cxn modelId="{BFCB4D9E-EAD8-434E-A49D-2A70D7033A96}" type="presParOf" srcId="{C132CC66-7709-49D4-ACAE-B53FD4D62D5F}" destId="{F3395E81-9D90-4537-81B8-DD643890FF70}" srcOrd="3" destOrd="0" presId="urn:microsoft.com/office/officeart/2005/8/layout/process4"/>
    <dgm:cxn modelId="{F00FB815-8220-4FFC-B850-694F2B3446BD}" type="presParOf" srcId="{C132CC66-7709-49D4-ACAE-B53FD4D62D5F}" destId="{6D9FDA7A-8D62-4BCC-A533-13762FB76678}" srcOrd="4" destOrd="0" presId="urn:microsoft.com/office/officeart/2005/8/layout/process4"/>
    <dgm:cxn modelId="{74F44C33-DE7D-4A2D-B41B-6649FDFE3D4A}" type="presParOf" srcId="{6D9FDA7A-8D62-4BCC-A533-13762FB76678}" destId="{ADDC5A7A-48BE-4BDF-B7B9-09433503F703}" srcOrd="0" destOrd="0" presId="urn:microsoft.com/office/officeart/2005/8/layout/process4"/>
    <dgm:cxn modelId="{0C818B8D-D251-4710-ABBA-EEF38708243A}" type="presParOf" srcId="{C132CC66-7709-49D4-ACAE-B53FD4D62D5F}" destId="{E54D5CA6-3E73-4D06-8A12-5021F9C1A621}" srcOrd="5" destOrd="0" presId="urn:microsoft.com/office/officeart/2005/8/layout/process4"/>
    <dgm:cxn modelId="{AB3BF531-FE5D-4057-B38A-E1C8C0C2A843}" type="presParOf" srcId="{C132CC66-7709-49D4-ACAE-B53FD4D62D5F}" destId="{0770319E-AA45-4E1B-B6A7-795F4BDAB327}" srcOrd="6" destOrd="0" presId="urn:microsoft.com/office/officeart/2005/8/layout/process4"/>
    <dgm:cxn modelId="{A514497E-BE2D-462C-86D6-EAB5B775E756}" type="presParOf" srcId="{0770319E-AA45-4E1B-B6A7-795F4BDAB327}" destId="{DE73AD9C-2705-4033-AD8D-39B80CE10D83}" srcOrd="0" destOrd="0" presId="urn:microsoft.com/office/officeart/2005/8/layout/process4"/>
    <dgm:cxn modelId="{0DDFF039-A9B9-4197-9AEF-3951AF112865}" type="presParOf" srcId="{C132CC66-7709-49D4-ACAE-B53FD4D62D5F}" destId="{6997454E-3DE1-4BA2-A188-5D352618C18F}" srcOrd="7" destOrd="0" presId="urn:microsoft.com/office/officeart/2005/8/layout/process4"/>
    <dgm:cxn modelId="{733957F0-DB53-4F4E-B064-0E4B1D2D4E65}" type="presParOf" srcId="{C132CC66-7709-49D4-ACAE-B53FD4D62D5F}" destId="{C412BDF3-02B5-4425-88FD-364CC200C24F}" srcOrd="8" destOrd="0" presId="urn:microsoft.com/office/officeart/2005/8/layout/process4"/>
    <dgm:cxn modelId="{8B11CEF7-2586-4590-9E66-D0EC32B98BB4}" type="presParOf" srcId="{C412BDF3-02B5-4425-88FD-364CC200C24F}" destId="{46319333-343D-4AC7-8245-F1F284BFF9E5}" srcOrd="0" destOrd="0" presId="urn:microsoft.com/office/officeart/2005/8/layout/process4"/>
    <dgm:cxn modelId="{18B69391-C0E9-4479-9D3B-BD2A7821DD04}" type="presParOf" srcId="{C132CC66-7709-49D4-ACAE-B53FD4D62D5F}" destId="{E2C11CF1-D037-4A58-B658-01BB6329FF20}" srcOrd="9" destOrd="0" presId="urn:microsoft.com/office/officeart/2005/8/layout/process4"/>
    <dgm:cxn modelId="{39805BE6-9B07-4397-9D11-01E798D5BCCC}" type="presParOf" srcId="{C132CC66-7709-49D4-ACAE-B53FD4D62D5F}" destId="{A299DC5B-C199-4E98-9FC2-ADDA7B3EB6D5}" srcOrd="10" destOrd="0" presId="urn:microsoft.com/office/officeart/2005/8/layout/process4"/>
    <dgm:cxn modelId="{486189AE-4105-4C43-9D3D-4694DEA8525E}" type="presParOf" srcId="{A299DC5B-C199-4E98-9FC2-ADDA7B3EB6D5}" destId="{57011C46-6E2D-4342-8B87-35D07A342AB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dirty="0"/>
            <a:t>Semantic </a:t>
          </a:r>
          <a:r>
            <a:rPr lang="tr-TR" baseline="0" dirty="0" err="1"/>
            <a:t>Parser</a:t>
          </a:r>
          <a:r>
            <a:rPr lang="en-US" baseline="0" dirty="0"/>
            <a:t> &amp; Annotator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a:t>B</a:t>
          </a:r>
          <a:r>
            <a:rPr lang="en-US" baseline="0" dirty="0"/>
            <a:t>i-directional sync</a:t>
          </a:r>
          <a:r>
            <a:rPr lang="tr-TR" baseline="0" dirty="0"/>
            <a:t>hronization</a:t>
          </a:r>
          <a:r>
            <a:rPr lang="en-US" baseline="0" dirty="0"/>
            <a:t> mechanism between KB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a:t>A complete “ModelWriter” tool integrating of all these in a consistent </a:t>
          </a:r>
          <a:r>
            <a:rPr lang="tr-TR" dirty="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a:t>S</a:t>
          </a:r>
          <a:r>
            <a:rPr lang="en-US" baseline="0" dirty="0" err="1"/>
            <a:t>ync</a:t>
          </a:r>
          <a:r>
            <a:rPr lang="tr-TR" baseline="0" dirty="0"/>
            <a:t>hronization</a:t>
          </a:r>
          <a:r>
            <a:rPr lang="en-US" baseline="0" dirty="0"/>
            <a:t>  mechanism between texts</a:t>
          </a:r>
          <a:r>
            <a:rPr lang="tr-TR" baseline="0" dirty="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a:t>bi-directional transformation between text and formal knowledge (KB)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err="1"/>
            <a:t>Consistency</a:t>
          </a:r>
          <a:r>
            <a:rPr lang="tr-TR" baseline="0" dirty="0"/>
            <a:t> </a:t>
          </a:r>
          <a:r>
            <a:rPr lang="en-US" baseline="0" dirty="0"/>
            <a:t>checking and reasoning support</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err="1"/>
            <a:t>Configuration</a:t>
          </a:r>
          <a:r>
            <a:rPr lang="tr-TR" dirty="0"/>
            <a:t>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87DDD82C-84C8-4EFB-87D7-191E6F74ED22}">
      <dgm:prSet/>
      <dgm:spPr/>
      <dgm:t>
        <a:bodyPr/>
        <a:lstStyle/>
        <a:p>
          <a:pPr rtl="0"/>
          <a:r>
            <a:rPr lang="en-US" dirty="0"/>
            <a:t>Ergonomics</a:t>
          </a:r>
        </a:p>
      </dgm:t>
    </dgm:pt>
    <dgm:pt modelId="{958645A8-2B79-4DA0-9E8C-4646291D21FE}" type="parTrans" cxnId="{7A074137-09E6-4017-9DF9-AF3C25E1876A}">
      <dgm:prSet/>
      <dgm:spPr/>
      <dgm:t>
        <a:bodyPr/>
        <a:lstStyle/>
        <a:p>
          <a:endParaRPr lang="en-US"/>
        </a:p>
      </dgm:t>
    </dgm:pt>
    <dgm:pt modelId="{A7F14F78-8410-457F-A0AE-DC001525E150}" type="sibTrans" cxnId="{7A074137-09E6-4017-9DF9-AF3C25E1876A}">
      <dgm:prSet/>
      <dgm:spPr/>
      <dgm:t>
        <a:bodyPr/>
        <a:lstStyle/>
        <a:p>
          <a:endParaRPr lang="en-US"/>
        </a:p>
      </dgm:t>
    </dgm:pt>
    <dgm:pt modelId="{8691186D-E928-4731-9A44-6904760D8D45}">
      <dgm:prSet/>
      <dgm:spPr/>
      <dgm:t>
        <a:bodyPr/>
        <a:lstStyle/>
        <a:p>
          <a:r>
            <a:rPr lang="en-US" dirty="0"/>
            <a:t>Semantic Data Model</a:t>
          </a:r>
          <a:endParaRPr lang="en-US" dirty="0"/>
        </a:p>
      </dgm:t>
    </dgm:pt>
    <dgm:pt modelId="{34B13A35-7D53-468B-B03F-1861A5C2E52E}" type="parTrans" cxnId="{7D535056-DC93-4F78-BB23-5FA613C9E607}">
      <dgm:prSet/>
      <dgm:spPr/>
      <dgm:t>
        <a:bodyPr/>
        <a:lstStyle/>
        <a:p>
          <a:endParaRPr lang="en-US"/>
        </a:p>
      </dgm:t>
    </dgm:pt>
    <dgm:pt modelId="{4688B49E-8871-470C-9E4F-806FEB0CBD6E}" type="sibTrans" cxnId="{7D535056-DC93-4F78-BB23-5FA613C9E607}">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pt>
    <dgm:pt modelId="{5AD0A9DC-A4F8-45EF-9D75-E223D6BC5AAA}" type="pres">
      <dgm:prSet presAssocID="{37E49A14-5DD6-46F0-82DC-8CBCAB193ECE}" presName="desTx" presStyleLbl="alignAccFollowNode1" presStyleIdx="0" presStyleCnt="4">
        <dgm:presLayoutVars>
          <dgm:bulletEnabled val="1"/>
        </dgm:presLayoutVars>
      </dgm:prSet>
      <dgm:spPr/>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pt>
    <dgm:pt modelId="{6C3DE0DA-9C33-4F7D-8B4D-358769D0F62A}" type="pres">
      <dgm:prSet presAssocID="{780BC076-E1F2-473E-A4FC-4F1B9FE5CD51}" presName="desTx" presStyleLbl="alignAccFollowNode1" presStyleIdx="1" presStyleCnt="4">
        <dgm:presLayoutVars>
          <dgm:bulletEnabled val="1"/>
        </dgm:presLayoutVars>
      </dgm:prSet>
      <dgm:spPr/>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pt>
    <dgm:pt modelId="{8314754B-B484-422F-94C2-91B11F3A1BA0}" type="pres">
      <dgm:prSet presAssocID="{DEC20A41-E729-45BC-91F6-BD8524888715}" presName="desTx" presStyleLbl="alignAccFollowNode1" presStyleIdx="2" presStyleCnt="4">
        <dgm:presLayoutVars>
          <dgm:bulletEnabled val="1"/>
        </dgm:presLayoutVars>
      </dgm:prSet>
      <dgm:spPr/>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pt>
    <dgm:pt modelId="{144CD34C-2D61-4859-9491-D0D168726D62}" type="pres">
      <dgm:prSet presAssocID="{3FB69B1A-1EB8-459A-9811-0CD9158B5CB6}" presName="desTx" presStyleLbl="alignAccFollowNode1" presStyleIdx="3" presStyleCnt="4">
        <dgm:presLayoutVars>
          <dgm:bulletEnabled val="1"/>
        </dgm:presLayoutVars>
      </dgm:prSet>
      <dgm:spPr/>
    </dgm:pt>
  </dgm:ptLst>
  <dgm:cxnLst>
    <dgm:cxn modelId="{2928C75D-D94D-424B-BCAD-B17AC97F1A6D}" type="presOf" srcId="{202EA808-0845-4CB0-94E1-A577637259FF}" destId="{6C3DE0DA-9C33-4F7D-8B4D-358769D0F62A}" srcOrd="0" destOrd="0" presId="urn:microsoft.com/office/officeart/2005/8/layout/hList1"/>
    <dgm:cxn modelId="{AF026A81-213B-4944-9EB3-E4DED0232524}" type="presOf" srcId="{780BC076-E1F2-473E-A4FC-4F1B9FE5CD51}" destId="{7AA22C94-CA25-4AAC-AC57-BB9728510664}" srcOrd="0" destOrd="0" presId="urn:microsoft.com/office/officeart/2005/8/layout/hList1"/>
    <dgm:cxn modelId="{7A074137-09E6-4017-9DF9-AF3C25E1876A}" srcId="{3FB69B1A-1EB8-459A-9811-0CD9158B5CB6}" destId="{87DDD82C-84C8-4EFB-87D7-191E6F74ED22}" srcOrd="2" destOrd="0" parTransId="{958645A8-2B79-4DA0-9E8C-4646291D21FE}" sibTransId="{A7F14F78-8410-457F-A0AE-DC001525E150}"/>
    <dgm:cxn modelId="{CE527523-CF5C-4790-A5F0-1C4616755756}" type="presOf" srcId="{46C34D1F-E513-48FF-A968-E5CB79D49449}" destId="{6C3DE0DA-9C33-4F7D-8B4D-358769D0F62A}" srcOrd="0" destOrd="2"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D244010C-D636-4400-8E99-6677AB7D65DC}" type="presOf" srcId="{DA204B41-0414-479F-818E-68DA77744433}" destId="{6C3DE0DA-9C33-4F7D-8B4D-358769D0F62A}" srcOrd="0" destOrd="1"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15CC8F82-B56F-49DF-BFCD-B1323951F727}" srcId="{780BC076-E1F2-473E-A4FC-4F1B9FE5CD51}" destId="{202EA808-0845-4CB0-94E1-A577637259FF}" srcOrd="0" destOrd="0" parTransId="{053ADEAC-6972-45C8-8490-5E50A2BDB24C}" sibTransId="{C4B5BFBE-D05E-40D8-A217-A269612C34CD}"/>
    <dgm:cxn modelId="{7D535056-DC93-4F78-BB23-5FA613C9E607}" srcId="{DEC20A41-E729-45BC-91F6-BD8524888715}" destId="{8691186D-E928-4731-9A44-6904760D8D45}" srcOrd="0" destOrd="0" parTransId="{34B13A35-7D53-468B-B03F-1861A5C2E52E}" sibTransId="{4688B49E-8871-470C-9E4F-806FEB0CBD6E}"/>
    <dgm:cxn modelId="{527B1D6F-3D62-4688-9208-84E1929F632D}" srcId="{52320D77-3CBF-4A96-B00A-61BEEF89E848}" destId="{3FB69B1A-1EB8-459A-9811-0CD9158B5CB6}" srcOrd="3" destOrd="0" parTransId="{6A59C6C7-62B0-4CE2-961C-F4A229505294}" sibTransId="{75FA9576-6011-4105-BC68-66A09656E29B}"/>
    <dgm:cxn modelId="{02C059BF-6121-4A09-AD16-2A28BE8E6093}" srcId="{DEC20A41-E729-45BC-91F6-BD8524888715}" destId="{A616282C-90A4-409A-98EA-101DB849F474}" srcOrd="1" destOrd="0" parTransId="{6AE3F61C-C70D-4295-B157-A5D2E96632F2}" sibTransId="{48653AFB-B8F4-492F-B613-40D25F635686}"/>
    <dgm:cxn modelId="{01EA7FC3-42F3-4103-BD3A-6DE4CC3DB10F}" type="presOf" srcId="{6A8F36AB-C7C8-4480-B222-C1E12745DF71}" destId="{8314754B-B484-422F-94C2-91B11F3A1BA0}" srcOrd="0" destOrd="2" presId="urn:microsoft.com/office/officeart/2005/8/layout/hList1"/>
    <dgm:cxn modelId="{7B85763D-73F4-4DA1-A874-80D3E28407B8}" type="presOf" srcId="{37E49A14-5DD6-46F0-82DC-8CBCAB193ECE}" destId="{A5CFDB7F-ACCF-4F1A-8886-0DFF70975904}" srcOrd="0" destOrd="0" presId="urn:microsoft.com/office/officeart/2005/8/layout/hList1"/>
    <dgm:cxn modelId="{6C68940E-27AB-4E97-90DB-8831A8019FE3}" srcId="{52320D77-3CBF-4A96-B00A-61BEEF89E848}" destId="{780BC076-E1F2-473E-A4FC-4F1B9FE5CD51}" srcOrd="1" destOrd="0" parTransId="{74698D24-3ACD-43CF-9CBA-1885758DC678}" sibTransId="{3278942A-49DB-41D6-A568-9451D75EC100}"/>
    <dgm:cxn modelId="{833E7474-68CA-44F3-AC26-F16F170974DD}" srcId="{DEC20A41-E729-45BC-91F6-BD8524888715}" destId="{6A8F36AB-C7C8-4480-B222-C1E12745DF71}" srcOrd="2" destOrd="0" parTransId="{4CAA01FE-2F0B-4EC0-B24B-314088684A3E}" sibTransId="{1CE1E420-CEE0-43F8-95AD-41963FF9F40F}"/>
    <dgm:cxn modelId="{3DE3D508-FAF5-4BC2-AB1F-7A0D8AFA29DF}" type="presOf" srcId="{9C077587-D1B6-4A98-8C2A-F3E16C32A79E}" destId="{144CD34C-2D61-4859-9491-D0D168726D62}" srcOrd="0" destOrd="1"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DEC35215-1F9E-4C2D-98A4-5F56E439BC61}" type="presOf" srcId="{DEC20A41-E729-45BC-91F6-BD8524888715}" destId="{A99E0AE4-DC1D-4009-9432-07638544E234}"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C5BB466A-474A-4F29-9B8B-C40DE2DA7C2E}" type="presOf" srcId="{1D17BA11-0131-4F6C-A585-1F468E4BD289}" destId="{5AD0A9DC-A4F8-45EF-9D75-E223D6BC5AAA}" srcOrd="0" destOrd="2" presId="urn:microsoft.com/office/officeart/2005/8/layout/hList1"/>
    <dgm:cxn modelId="{725D944B-10D8-4094-8E87-00E4F7F69B86}" type="presOf" srcId="{3FB69B1A-1EB8-459A-9811-0CD9158B5CB6}" destId="{9AB36AE3-2079-49D4-B421-C8BC2E45012C}"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5554C56C-8D50-487E-BC75-A7BB0897136E}" type="presOf" srcId="{8691186D-E928-4731-9A44-6904760D8D45}" destId="{8314754B-B484-422F-94C2-91B11F3A1BA0}"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E9A234E4-3157-45D3-92A2-6728ECEDDCC4}" type="presOf" srcId="{A616282C-90A4-409A-98EA-101DB849F474}" destId="{8314754B-B484-422F-94C2-91B11F3A1BA0}"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85A2CD5A-FED6-4EEA-82F8-44253203C025}" srcId="{780BC076-E1F2-473E-A4FC-4F1B9FE5CD51}" destId="{46C34D1F-E513-48FF-A968-E5CB79D49449}" srcOrd="2" destOrd="0" parTransId="{B98EA76C-876C-49EE-B8A7-77E855A87F2C}" sibTransId="{A6A551B1-BFFE-4CAB-B41E-7689F27B9C9C}"/>
    <dgm:cxn modelId="{7866419E-C3F5-46A7-855C-803DED35EF68}" srcId="{37E49A14-5DD6-46F0-82DC-8CBCAB193ECE}" destId="{1D17BA11-0131-4F6C-A585-1F468E4BD289}" srcOrd="2" destOrd="0" parTransId="{8D702C19-819B-4E1B-80E4-9217BC608E62}" sibTransId="{96A2FCE6-5E80-4C76-80ED-1721B2220978}"/>
    <dgm:cxn modelId="{8CD0ECCA-B1F8-48F6-AF53-0778D87A8184}" type="presOf" srcId="{87DDD82C-84C8-4EFB-87D7-191E6F74ED22}" destId="{144CD34C-2D61-4859-9491-D0D168726D62}" srcOrd="0" destOrd="2" presId="urn:microsoft.com/office/officeart/2005/8/layout/hList1"/>
    <dgm:cxn modelId="{59841ACF-E8E4-4BE3-8765-260BFA19EEA3}" type="presOf" srcId="{52320D77-3CBF-4A96-B00A-61BEEF89E848}" destId="{B19D8A3B-52AF-4D7B-8810-C4014A387ED0}" srcOrd="0" destOrd="0" presId="urn:microsoft.com/office/officeart/2005/8/layout/hList1"/>
    <dgm:cxn modelId="{A20B4638-0A36-4667-B305-8408CBA96FCD}" srcId="{3FB69B1A-1EB8-459A-9811-0CD9158B5CB6}" destId="{9C077587-D1B6-4A98-8C2A-F3E16C32A79E}" srcOrd="1" destOrd="0" parTransId="{B673B8E7-19A1-40E6-942A-B27D8579898E}" sibTransId="{AA2A100F-3979-41A6-B4BF-BCF0884CF8AE}"/>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Seamless Knowledge Capture with ModelWriter</a:t>
          </a:r>
          <a:endParaRPr lang="tr-TR" sz="1800" b="1" kern="1200" dirty="0"/>
        </a:p>
        <a:p>
          <a:pPr marL="0" lvl="0" indent="0" algn="ctr" defTabSz="800100">
            <a:lnSpc>
              <a:spcPct val="90000"/>
            </a:lnSpc>
            <a:spcBef>
              <a:spcPct val="0"/>
            </a:spcBef>
            <a:spcAft>
              <a:spcPct val="35000"/>
            </a:spcAft>
            <a:buNone/>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ModelWriter as integrated product</a:t>
          </a:r>
        </a:p>
        <a:p>
          <a:pPr marL="114300" lvl="1" indent="-114300" algn="l" defTabSz="622300">
            <a:lnSpc>
              <a:spcPct val="90000"/>
            </a:lnSpc>
            <a:spcBef>
              <a:spcPct val="0"/>
            </a:spcBef>
            <a:spcAft>
              <a:spcPct val="15000"/>
            </a:spcAft>
            <a:buChar char="•"/>
          </a:pPr>
          <a:r>
            <a:rPr lang="en-US" sz="1400" b="1" kern="1200" dirty="0"/>
            <a:t>Semantic Parser &amp; Annotator (=</a:t>
          </a:r>
          <a:r>
            <a:rPr lang="tr-TR" sz="1400" b="1" kern="1200" dirty="0"/>
            <a:t> </a:t>
          </a:r>
          <a:r>
            <a:rPr lang="en-US" sz="1400" b="1" kern="1200" dirty="0"/>
            <a:t>“Writer” part)</a:t>
          </a:r>
        </a:p>
        <a:p>
          <a:pPr marL="114300" lvl="1" indent="-114300" algn="l" defTabSz="622300">
            <a:lnSpc>
              <a:spcPct val="90000"/>
            </a:lnSpc>
            <a:spcBef>
              <a:spcPct val="0"/>
            </a:spcBef>
            <a:spcAft>
              <a:spcPct val="15000"/>
            </a:spcAft>
            <a:buChar char="•"/>
          </a:pPr>
          <a:r>
            <a:rPr lang="en-US" sz="1400" b="1" kern="1200" dirty="0"/>
            <a:t>Modelling and Model Reasoning tools (= “Model” part), </a:t>
          </a:r>
        </a:p>
        <a:p>
          <a:pPr marL="114300" lvl="1" indent="-114300" algn="l" defTabSz="622300">
            <a:lnSpc>
              <a:spcPct val="90000"/>
            </a:lnSpc>
            <a:spcBef>
              <a:spcPct val="0"/>
            </a:spcBef>
            <a:spcAft>
              <a:spcPct val="15000"/>
            </a:spcAft>
            <a:buChar char="•"/>
          </a:pPr>
          <a:r>
            <a:rPr lang="en-US" sz="1400" b="1" kern="1200" dirty="0"/>
            <a:t>and keeps both views seamlessly synchronized with each other.</a:t>
          </a:r>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Word Processors</a:t>
          </a:r>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Document-centric</a:t>
          </a:r>
          <a:r>
            <a:rPr lang="tr-TR" sz="1400" b="1" kern="1200" dirty="0"/>
            <a:t>, </a:t>
          </a:r>
          <a:endParaRPr lang="en-US" sz="1400" b="1" kern="1200" dirty="0"/>
        </a:p>
        <a:p>
          <a:pPr marL="114300" lvl="1" indent="-114300" algn="l" defTabSz="622300">
            <a:lnSpc>
              <a:spcPct val="90000"/>
            </a:lnSpc>
            <a:spcBef>
              <a:spcPct val="0"/>
            </a:spcBef>
            <a:spcAft>
              <a:spcPct val="15000"/>
            </a:spcAft>
            <a:buChar char="•"/>
          </a:pPr>
          <a:r>
            <a:rPr lang="tr-TR" sz="1400" b="1" kern="1200" dirty="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a:t>Technical Documents</a:t>
          </a:r>
        </a:p>
        <a:p>
          <a:pPr marL="114300" lvl="1" indent="-114300" algn="l" defTabSz="622300">
            <a:lnSpc>
              <a:spcPct val="90000"/>
            </a:lnSpc>
            <a:spcBef>
              <a:spcPct val="0"/>
            </a:spcBef>
            <a:spcAft>
              <a:spcPct val="15000"/>
            </a:spcAft>
            <a:buChar char="•"/>
          </a:pPr>
          <a:r>
            <a:rPr lang="en-US" sz="1400" b="1" kern="1200" dirty="0"/>
            <a:t>Natural Language</a:t>
          </a:r>
        </a:p>
        <a:p>
          <a:pPr marL="114300" lvl="1" indent="-114300" algn="l" defTabSz="622300">
            <a:lnSpc>
              <a:spcPct val="90000"/>
            </a:lnSpc>
            <a:spcBef>
              <a:spcPct val="0"/>
            </a:spcBef>
            <a:spcAft>
              <a:spcPct val="15000"/>
            </a:spcAft>
            <a:buChar char="•"/>
          </a:pPr>
          <a:r>
            <a:rPr lang="en-US" sz="1400" b="1" kern="1200" noProof="0" dirty="0"/>
            <a:t>Requirement</a:t>
          </a:r>
          <a:r>
            <a:rPr lang="tr-TR" sz="1400" b="1" kern="1200" noProof="0" dirty="0"/>
            <a:t>s, Specifications</a:t>
          </a:r>
          <a:r>
            <a:rPr lang="en-US" sz="1400" b="1" kern="1200" noProof="0" dirty="0"/>
            <a:t> Architectural Design Documents, 3D Design Models …</a:t>
          </a:r>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Modelling Tools</a:t>
          </a:r>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Model-centric</a:t>
          </a:r>
          <a:r>
            <a:rPr lang="tr-TR" sz="1400" b="1" kern="1200" dirty="0"/>
            <a:t>, </a:t>
          </a:r>
          <a:r>
            <a:rPr lang="en-US" sz="1400" b="1" kern="1200" dirty="0"/>
            <a:t>Structural and formal</a:t>
          </a:r>
        </a:p>
        <a:p>
          <a:pPr marL="114300" lvl="1" indent="-114300" algn="l" defTabSz="622300">
            <a:lnSpc>
              <a:spcPct val="90000"/>
            </a:lnSpc>
            <a:spcBef>
              <a:spcPct val="0"/>
            </a:spcBef>
            <a:spcAft>
              <a:spcPct val="15000"/>
            </a:spcAft>
            <a:buChar char="•"/>
          </a:pPr>
          <a:r>
            <a:rPr lang="en-US" sz="1400" b="1" kern="1200" noProof="0" dirty="0"/>
            <a:t>Very Informal ones (mind maps, text tables, spreadsheets)</a:t>
          </a:r>
        </a:p>
        <a:p>
          <a:pPr marL="114300" lvl="1" indent="-114300" algn="l" defTabSz="622300">
            <a:lnSpc>
              <a:spcPct val="90000"/>
            </a:lnSpc>
            <a:spcBef>
              <a:spcPct val="0"/>
            </a:spcBef>
            <a:spcAft>
              <a:spcPct val="15000"/>
            </a:spcAft>
            <a:buChar char="•"/>
          </a:pPr>
          <a:r>
            <a:rPr lang="en-US" sz="1400" b="1" kern="1200" noProof="0" dirty="0"/>
            <a:t>Formal ones (UML, </a:t>
          </a:r>
          <a:r>
            <a:rPr lang="en-US" sz="1400" b="1" kern="1200" noProof="0" dirty="0" err="1"/>
            <a:t>SysML</a:t>
          </a:r>
          <a:r>
            <a:rPr lang="en-US" sz="1400" b="1" kern="1200" noProof="0" dirty="0"/>
            <a:t>, </a:t>
          </a:r>
          <a:r>
            <a:rPr lang="tr-TR" sz="1400" b="1" kern="1200" noProof="0" dirty="0"/>
            <a:t>EMF, BPMN …</a:t>
          </a:r>
          <a:r>
            <a:rPr lang="en-US" sz="1400" b="1" kern="1200" noProof="0" dirty="0"/>
            <a:t>)</a:t>
          </a:r>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tr-TR" sz="2000" b="1" kern="1200" dirty="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Ferhat</a:t>
          </a:r>
          <a:r>
            <a:rPr lang="tr-TR" sz="1800" b="1" kern="1200" baseline="0" dirty="0"/>
            <a:t> Erata</a:t>
          </a:r>
          <a:endParaRPr lang="en-US" sz="1800" b="1" kern="1200" dirty="0"/>
        </a:p>
      </dsp:txBody>
      <dsp:txXfrm>
        <a:off x="6078286" y="1253957"/>
        <a:ext cx="1424832" cy="551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t>MPM4CPS</a:t>
          </a:r>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Prof. Hans Vangheluwe (Chair)</a:t>
          </a:r>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Ferhat Erata (MC)</a:t>
          </a:r>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D</a:t>
          </a:r>
          <a:r>
            <a:rPr lang="en-US" sz="1800" b="1" kern="1200" dirty="0"/>
            <a:t>r. Anne Monceaux (MC)</a:t>
          </a:r>
        </a:p>
      </dsp:txBody>
      <dsp:txXfrm>
        <a:off x="507186" y="2776114"/>
        <a:ext cx="1764055" cy="870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5th International ModelWriter Workshop in Ludwigsburg, Germany</a:t>
          </a:r>
          <a:r>
            <a:rPr lang="tr-TR" sz="1600" b="1" i="0" kern="1200" dirty="0"/>
            <a:t> (</a:t>
          </a:r>
          <a:r>
            <a:rPr lang="en-US" sz="1600" b="1" i="0" kern="1200" dirty="0"/>
            <a:t>Nov 2</a:t>
          </a:r>
          <a:r>
            <a:rPr lang="tr-TR" sz="1600" b="1" i="0" kern="1200" dirty="0"/>
            <a:t>-5</a:t>
          </a:r>
          <a:r>
            <a:rPr lang="en-US" sz="1600" b="1" i="0" kern="1200" dirty="0"/>
            <a:t>, 2015</a:t>
          </a:r>
          <a:r>
            <a:rPr lang="tr-TR" sz="1600" b="1" i="0" kern="1200" dirty="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4th International ModelWriter Workshop in Brussels, Belgium</a:t>
          </a:r>
          <a:r>
            <a:rPr lang="tr-TR" sz="1600" b="1" i="0" kern="1200" dirty="0"/>
            <a:t> (</a:t>
          </a:r>
          <a:r>
            <a:rPr lang="en-US" sz="1600" b="1" i="0" kern="1200" dirty="0"/>
            <a:t>Sep 23-24, 2015</a:t>
          </a:r>
          <a:r>
            <a:rPr lang="tr-TR" sz="1600" b="1" i="0" kern="1200" dirty="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3rd International ModelWriter Workshop in Toulouse, France</a:t>
          </a:r>
          <a:r>
            <a:rPr lang="tr-TR" sz="1600" b="1" i="0" kern="1200" dirty="0"/>
            <a:t> (</a:t>
          </a:r>
          <a:r>
            <a:rPr lang="en-US" sz="1600" b="1" i="0" kern="1200" dirty="0"/>
            <a:t>Jun 22-23, 2015</a:t>
          </a:r>
          <a:r>
            <a:rPr lang="tr-TR" sz="1600" b="1" i="0" kern="1200" dirty="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2nd International ModelWriter Workshop in Brussels, Belgium</a:t>
          </a:r>
          <a:r>
            <a:rPr lang="tr-TR" sz="1600" b="1" i="0" kern="1200" dirty="0"/>
            <a:t> (</a:t>
          </a:r>
          <a:r>
            <a:rPr lang="en-US" sz="1600" b="1" i="0" kern="1200" dirty="0"/>
            <a:t>Apr 30, 2015</a:t>
          </a:r>
          <a:r>
            <a:rPr lang="tr-TR" sz="1600" b="1" i="0" kern="1200" dirty="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a:t>
          </a:r>
          <a:r>
            <a:rPr lang="tr-TR" sz="1600" b="1" i="0" kern="1200" dirty="0"/>
            <a:t>Eureka </a:t>
          </a:r>
          <a:r>
            <a:rPr lang="en-US" sz="1600" b="1" i="0" kern="1200" dirty="0"/>
            <a:t>Project Exhibition in Berlin, Germany</a:t>
          </a:r>
          <a:r>
            <a:rPr lang="tr-TR" sz="1600" b="1" i="0" kern="1200" dirty="0"/>
            <a:t>  (</a:t>
          </a:r>
          <a:r>
            <a:rPr lang="en-US" sz="1600" b="1" i="0" kern="1200" dirty="0"/>
            <a:t>Mar 10-11,</a:t>
          </a:r>
          <a:r>
            <a:rPr lang="tr-TR" sz="1600" b="1" i="0" kern="1200" dirty="0"/>
            <a:t> </a:t>
          </a:r>
          <a:r>
            <a:rPr lang="en-US" sz="1600" b="1" i="0" kern="1200" dirty="0"/>
            <a:t>2015</a:t>
          </a:r>
          <a:r>
            <a:rPr lang="tr-TR" sz="1600" b="1" i="0" kern="1200" dirty="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ModelWriter Workshop in Izmir, Turkey</a:t>
          </a:r>
          <a:r>
            <a:rPr lang="tr-TR" sz="1600" b="1" i="0" kern="1200" dirty="0"/>
            <a:t> (</a:t>
          </a:r>
          <a:r>
            <a:rPr lang="en-US" sz="1600" b="1" i="0" kern="1200" dirty="0"/>
            <a:t>Jan 15-17, 2015</a:t>
          </a:r>
          <a:r>
            <a:rPr lang="tr-TR" sz="1600" b="1" i="0" kern="1200" dirty="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tr-TR" sz="1600" b="1" i="0" kern="1200" dirty="0"/>
            <a:t>Project</a:t>
          </a:r>
          <a:r>
            <a:rPr lang="tr-TR" sz="1600" kern="1200" dirty="0"/>
            <a:t> </a:t>
          </a:r>
          <a:r>
            <a:rPr lang="tr-TR" sz="1600" b="1" i="0" kern="1200" dirty="0"/>
            <a:t>Kick-off  in Istanbul, Turkey (Nov 08, 2014) [M1]</a:t>
          </a:r>
          <a:endParaRPr lang="en-US" sz="1600" b="1" i="0" kern="1200" dirty="0"/>
        </a:p>
      </dsp:txBody>
      <dsp:txXfrm rot="10800000">
        <a:off x="0" y="156"/>
        <a:ext cx="8394898" cy="511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46DAB-CC66-4C3A-BD9D-9EAB911238E5}">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a:t>Participation in International Joint Conference on Automated Reasoning (IJCAR) 2016</a:t>
          </a:r>
          <a:endParaRPr lang="tr-TR" sz="1600" b="1" kern="1200" dirty="0"/>
        </a:p>
      </dsp:txBody>
      <dsp:txXfrm>
        <a:off x="0" y="4673049"/>
        <a:ext cx="8394898" cy="511369"/>
      </dsp:txXfrm>
    </dsp:sp>
    <dsp:sp modelId="{5615D2BA-52AD-42AB-BED9-C5337D219DE2}">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ModelWriter Poster Presentation SAT/SMT/AR Summer School 2016</a:t>
          </a:r>
          <a:endParaRPr lang="tr-TR" sz="1600" b="1" kern="1200" dirty="0"/>
        </a:p>
      </dsp:txBody>
      <dsp:txXfrm rot="10800000">
        <a:off x="0" y="3894234"/>
        <a:ext cx="8394898" cy="511035"/>
      </dsp:txXfrm>
    </dsp:sp>
    <dsp:sp modelId="{0C94B217-D0FB-48AC-91BA-778E74C184DF}">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Coordination Meeting</a:t>
          </a:r>
          <a:r>
            <a:rPr lang="en-US" sz="1600" b="1" kern="1200" dirty="0"/>
            <a:t> in Toulouse, France at Airbus (10 June 2016)</a:t>
          </a:r>
          <a:endParaRPr lang="tr-TR" sz="1600" b="1" kern="1200" dirty="0"/>
        </a:p>
      </dsp:txBody>
      <dsp:txXfrm rot="10800000">
        <a:off x="0" y="3115418"/>
        <a:ext cx="8394898" cy="511035"/>
      </dsp:txXfrm>
    </dsp:sp>
    <dsp:sp modelId="{53FCF5D1-4A95-4908-A5CF-973782EF2D80}">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Brainstorming Session</a:t>
          </a:r>
          <a:r>
            <a:rPr lang="en-US" sz="1600" b="1" kern="1200" dirty="0"/>
            <a:t> in Toulouse, France at Airbus (9 June 2016)</a:t>
          </a:r>
          <a:endParaRPr lang="tr-TR" sz="1600" b="1" kern="1200" dirty="0"/>
        </a:p>
      </dsp:txBody>
      <dsp:txXfrm rot="10800000">
        <a:off x="0" y="2336603"/>
        <a:ext cx="8394898" cy="511035"/>
      </dsp:txXfrm>
    </dsp:sp>
    <dsp:sp modelId="{A96FE346-C888-4DA1-A860-5DADEB1DDCD9}">
      <dsp:nvSpPr>
        <dsp:cNvPr id="0" name=""/>
        <dsp:cNvSpPr/>
      </dsp:nvSpPr>
      <dsp:spPr>
        <a:xfrm rot="10800000">
          <a:off x="0" y="155778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International ModelWriter </a:t>
          </a:r>
          <a:r>
            <a:rPr lang="en-US" sz="1600" b="1" u="sng" kern="1200" dirty="0"/>
            <a:t>Technical Workshop</a:t>
          </a:r>
          <a:r>
            <a:rPr lang="en-US" sz="1600" b="1" kern="1200" dirty="0"/>
            <a:t> in Toulouse, France (6 June 2016)</a:t>
          </a:r>
          <a:endParaRPr lang="tr-TR" sz="1600" b="1" kern="1200" dirty="0"/>
        </a:p>
      </dsp:txBody>
      <dsp:txXfrm rot="10800000">
        <a:off x="0" y="1557787"/>
        <a:ext cx="8394898" cy="511035"/>
      </dsp:txXfrm>
    </dsp:sp>
    <dsp:sp modelId="{75C33706-0AC1-426C-B57E-A67B8BD1569C}">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Vienna, Austria, on the 15-16 April, 2016</a:t>
          </a:r>
          <a:endParaRPr lang="tr-TR" sz="1600" b="1" kern="1200" dirty="0"/>
        </a:p>
      </dsp:txBody>
      <dsp:txXfrm rot="10800000">
        <a:off x="0" y="778972"/>
        <a:ext cx="8394898" cy="511035"/>
      </dsp:txXfrm>
    </dsp:sp>
    <dsp:sp modelId="{D450B4C4-1E3D-40E7-918D-ABBF2D05AD9F}">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6th International ModelWriter Workshop in Paris, France (Feb 15-16, 2016)</a:t>
          </a:r>
          <a:endParaRPr lang="tr-TR" sz="1600" b="1" kern="1200" dirty="0"/>
        </a:p>
      </dsp:txBody>
      <dsp:txXfrm rot="10800000">
        <a:off x="0" y="156"/>
        <a:ext cx="8394898" cy="511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C84AD-B74A-4039-9AD1-38A7253AC633}">
      <dsp:nvSpPr>
        <dsp:cNvPr id="0" name=""/>
        <dsp:cNvSpPr/>
      </dsp:nvSpPr>
      <dsp:spPr>
        <a:xfrm>
          <a:off x="0" y="4580884"/>
          <a:ext cx="8394898" cy="6012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Malaga, Spain (Nov 24-25, 2016)</a:t>
          </a:r>
          <a:endParaRPr lang="en-US" sz="1600" kern="1200" dirty="0"/>
        </a:p>
      </dsp:txBody>
      <dsp:txXfrm>
        <a:off x="0" y="4580884"/>
        <a:ext cx="8394898" cy="601238"/>
      </dsp:txXfrm>
    </dsp:sp>
    <dsp:sp modelId="{9D60DCCD-6C82-4CD0-8B38-EE4AFA77F324}">
      <dsp:nvSpPr>
        <dsp:cNvPr id="0" name=""/>
        <dsp:cNvSpPr/>
      </dsp:nvSpPr>
      <dsp:spPr>
        <a:xfrm rot="10800000">
          <a:off x="0" y="3665198"/>
          <a:ext cx="8394898" cy="924705"/>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The 8th International ModelWriter </a:t>
          </a:r>
          <a:r>
            <a:rPr lang="en-US" sz="1600" b="1" u="sng" kern="1200" dirty="0"/>
            <a:t>Technical Workshop</a:t>
          </a:r>
          <a:r>
            <a:rPr lang="en-US" sz="1600" b="1" kern="1200" dirty="0"/>
            <a:t> in Toulouse, France (13 June 2016)</a:t>
          </a:r>
          <a:endParaRPr lang="en-US" sz="1600" kern="1200" dirty="0"/>
        </a:p>
      </dsp:txBody>
      <dsp:txXfrm rot="10800000">
        <a:off x="0" y="3665198"/>
        <a:ext cx="8394898" cy="600846"/>
      </dsp:txXfrm>
    </dsp:sp>
    <dsp:sp modelId="{ADDC5A7A-48BE-4BDF-B7B9-09433503F703}">
      <dsp:nvSpPr>
        <dsp:cNvPr id="0" name=""/>
        <dsp:cNvSpPr/>
      </dsp:nvSpPr>
      <dsp:spPr>
        <a:xfrm rot="10800000">
          <a:off x="0" y="2749511"/>
          <a:ext cx="8394898" cy="924705"/>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Participation in Workshop on Software Correctness and Reliability (Oct 7-8 2016)</a:t>
          </a:r>
        </a:p>
      </dsp:txBody>
      <dsp:txXfrm rot="10800000">
        <a:off x="0" y="2749511"/>
        <a:ext cx="8394898" cy="600846"/>
      </dsp:txXfrm>
    </dsp:sp>
    <dsp:sp modelId="{DE73AD9C-2705-4033-AD8D-39B80CE10D83}">
      <dsp:nvSpPr>
        <dsp:cNvPr id="0" name=""/>
        <dsp:cNvSpPr/>
      </dsp:nvSpPr>
      <dsp:spPr>
        <a:xfrm rot="10800000">
          <a:off x="0" y="1833825"/>
          <a:ext cx="8394898" cy="924705"/>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sp:txBody>
      <dsp:txXfrm rot="10800000">
        <a:off x="0" y="1833825"/>
        <a:ext cx="8394898" cy="600846"/>
      </dsp:txXfrm>
    </dsp:sp>
    <dsp:sp modelId="{46319333-343D-4AC7-8245-F1F284BFF9E5}">
      <dsp:nvSpPr>
        <dsp:cNvPr id="0" name=""/>
        <dsp:cNvSpPr/>
      </dsp:nvSpPr>
      <dsp:spPr>
        <a:xfrm rot="10800000">
          <a:off x="0" y="918138"/>
          <a:ext cx="8394898" cy="924705"/>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Gdansk, Poland (Sep 13-16, 2016)</a:t>
          </a:r>
          <a:endParaRPr lang="en-US" sz="1600" kern="1200" dirty="0"/>
        </a:p>
      </dsp:txBody>
      <dsp:txXfrm rot="10800000">
        <a:off x="0" y="918138"/>
        <a:ext cx="8394898" cy="600846"/>
      </dsp:txXfrm>
    </dsp:sp>
    <dsp:sp modelId="{57011C46-6E2D-4342-8B87-35D07A342AB3}">
      <dsp:nvSpPr>
        <dsp:cNvPr id="0" name=""/>
        <dsp:cNvSpPr/>
      </dsp:nvSpPr>
      <dsp:spPr>
        <a:xfrm rot="10800000">
          <a:off x="0" y="2452"/>
          <a:ext cx="8394898" cy="924705"/>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Verification Technology, Systems &amp; Applications (VTSA) Summer School (Aug 29- Sept 02, 2016)</a:t>
          </a:r>
        </a:p>
      </dsp:txBody>
      <dsp:txXfrm rot="10800000">
        <a:off x="0" y="2452"/>
        <a:ext cx="8394898" cy="6008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39240"/>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dirty="0"/>
            <a:t>WP2 (LORIA)</a:t>
          </a:r>
          <a:endParaRPr lang="en-US" sz="1700" kern="1200" dirty="0"/>
        </a:p>
      </dsp:txBody>
      <dsp:txXfrm>
        <a:off x="3004" y="39240"/>
        <a:ext cx="1806882" cy="489600"/>
      </dsp:txXfrm>
    </dsp:sp>
    <dsp:sp modelId="{5AD0A9DC-A4F8-45EF-9D75-E223D6BC5AAA}">
      <dsp:nvSpPr>
        <dsp:cNvPr id="0" name=""/>
        <dsp:cNvSpPr/>
      </dsp:nvSpPr>
      <dsp:spPr>
        <a:xfrm>
          <a:off x="3004" y="528840"/>
          <a:ext cx="1806882" cy="296031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a:t>Semantic </a:t>
          </a:r>
          <a:r>
            <a:rPr lang="tr-TR" sz="1700" kern="1200" baseline="0" dirty="0" err="1"/>
            <a:t>Parser</a:t>
          </a:r>
          <a:r>
            <a:rPr lang="en-US" sz="1700" kern="1200" baseline="0" dirty="0"/>
            <a:t> &amp; Annotator</a:t>
          </a:r>
          <a:endParaRPr lang="en-US" sz="1700" kern="1200" dirty="0"/>
        </a:p>
        <a:p>
          <a:pPr marL="171450" lvl="1" indent="-171450" algn="l" defTabSz="755650" rtl="0">
            <a:lnSpc>
              <a:spcPct val="90000"/>
            </a:lnSpc>
            <a:spcBef>
              <a:spcPct val="0"/>
            </a:spcBef>
            <a:spcAft>
              <a:spcPct val="15000"/>
            </a:spcAft>
            <a:buChar char="•"/>
          </a:pPr>
          <a:r>
            <a:rPr lang="tr-TR" sz="1700" kern="1200" dirty="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a:t>bi-directional transformation between text and formal knowledge (KB) representation</a:t>
          </a:r>
          <a:endParaRPr lang="en-US" sz="1700" kern="1200" dirty="0"/>
        </a:p>
      </dsp:txBody>
      <dsp:txXfrm>
        <a:off x="3004" y="528840"/>
        <a:ext cx="1806882" cy="2960310"/>
      </dsp:txXfrm>
    </dsp:sp>
    <dsp:sp modelId="{7AA22C94-CA25-4AAC-AC57-BB9728510664}">
      <dsp:nvSpPr>
        <dsp:cNvPr id="0" name=""/>
        <dsp:cNvSpPr/>
      </dsp:nvSpPr>
      <dsp:spPr>
        <a:xfrm>
          <a:off x="2062851" y="39240"/>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WP3 (UNIT)</a:t>
          </a:r>
          <a:endParaRPr lang="en-US" sz="1700" kern="1200" dirty="0"/>
        </a:p>
      </dsp:txBody>
      <dsp:txXfrm>
        <a:off x="2062851" y="39240"/>
        <a:ext cx="1806882" cy="489600"/>
      </dsp:txXfrm>
    </dsp:sp>
    <dsp:sp modelId="{6C3DE0DA-9C33-4F7D-8B4D-358769D0F62A}">
      <dsp:nvSpPr>
        <dsp:cNvPr id="0" name=""/>
        <dsp:cNvSpPr/>
      </dsp:nvSpPr>
      <dsp:spPr>
        <a:xfrm>
          <a:off x="2062851" y="528840"/>
          <a:ext cx="1806882" cy="2960310"/>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a:t>B</a:t>
          </a:r>
          <a:r>
            <a:rPr lang="en-US" sz="1700" kern="1200" baseline="0" dirty="0"/>
            <a:t>i-directional sync</a:t>
          </a:r>
          <a:r>
            <a:rPr lang="tr-TR" sz="1700" kern="1200" baseline="0" dirty="0"/>
            <a:t>hronization</a:t>
          </a:r>
          <a:r>
            <a:rPr lang="en-US" sz="1700" kern="1200" baseline="0" dirty="0"/>
            <a:t> mechanism between KB and models</a:t>
          </a:r>
          <a:endParaRPr lang="en-US" sz="1700" kern="1200" dirty="0"/>
        </a:p>
        <a:p>
          <a:pPr marL="171450" lvl="1" indent="-171450" algn="l" defTabSz="755650" rtl="0">
            <a:lnSpc>
              <a:spcPct val="90000"/>
            </a:lnSpc>
            <a:spcBef>
              <a:spcPct val="0"/>
            </a:spcBef>
            <a:spcAft>
              <a:spcPct val="15000"/>
            </a:spcAft>
            <a:buChar char="•"/>
          </a:pPr>
          <a:r>
            <a:rPr lang="tr-TR" sz="1700" kern="1200" dirty="0" err="1"/>
            <a:t>Configuration</a:t>
          </a:r>
          <a:r>
            <a:rPr lang="tr-TR" sz="1700" kern="1200" dirty="0"/>
            <a:t>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err="1"/>
            <a:t>Consistency</a:t>
          </a:r>
          <a:r>
            <a:rPr lang="tr-TR" sz="1700" kern="1200" baseline="0" dirty="0"/>
            <a:t> </a:t>
          </a:r>
          <a:r>
            <a:rPr lang="en-US" sz="1700" kern="1200" baseline="0" dirty="0"/>
            <a:t>checking and reasoning support</a:t>
          </a:r>
          <a:endParaRPr lang="en-US" sz="1700" kern="1200" dirty="0"/>
        </a:p>
      </dsp:txBody>
      <dsp:txXfrm>
        <a:off x="2062851" y="528840"/>
        <a:ext cx="1806882" cy="2960310"/>
      </dsp:txXfrm>
    </dsp:sp>
    <dsp:sp modelId="{A99E0AE4-DC1D-4009-9432-07638544E234}">
      <dsp:nvSpPr>
        <dsp:cNvPr id="0" name=""/>
        <dsp:cNvSpPr/>
      </dsp:nvSpPr>
      <dsp:spPr>
        <a:xfrm>
          <a:off x="4122697" y="39240"/>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WP4 (MANTIS)</a:t>
          </a:r>
          <a:endParaRPr lang="en-US" sz="1700" kern="1200" dirty="0"/>
        </a:p>
      </dsp:txBody>
      <dsp:txXfrm>
        <a:off x="4122697" y="39240"/>
        <a:ext cx="1806882" cy="489600"/>
      </dsp:txXfrm>
    </dsp:sp>
    <dsp:sp modelId="{8314754B-B484-422F-94C2-91B11F3A1BA0}">
      <dsp:nvSpPr>
        <dsp:cNvPr id="0" name=""/>
        <dsp:cNvSpPr/>
      </dsp:nvSpPr>
      <dsp:spPr>
        <a:xfrm>
          <a:off x="4122697" y="528840"/>
          <a:ext cx="1806882" cy="2960310"/>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Semantic Data Model</a:t>
          </a:r>
          <a:endParaRPr lang="en-US" sz="1700" kern="1200" dirty="0"/>
        </a:p>
        <a:p>
          <a:pPr marL="171450" lvl="1" indent="-171450" algn="l" defTabSz="755650" rtl="0">
            <a:lnSpc>
              <a:spcPct val="90000"/>
            </a:lnSpc>
            <a:spcBef>
              <a:spcPct val="0"/>
            </a:spcBef>
            <a:spcAft>
              <a:spcPct val="15000"/>
            </a:spcAft>
            <a:buChar char="•"/>
          </a:pPr>
          <a:r>
            <a:rPr lang="en-US" sz="1700" kern="1200" baseline="0" dirty="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a:t>S</a:t>
          </a:r>
          <a:r>
            <a:rPr lang="en-US" sz="1700" kern="1200" baseline="0" dirty="0" err="1"/>
            <a:t>ync</a:t>
          </a:r>
          <a:r>
            <a:rPr lang="tr-TR" sz="1700" kern="1200" baseline="0" dirty="0"/>
            <a:t>hronization</a:t>
          </a:r>
          <a:r>
            <a:rPr lang="en-US" sz="1700" kern="1200" baseline="0" dirty="0"/>
            <a:t>  mechanism between texts</a:t>
          </a:r>
          <a:r>
            <a:rPr lang="tr-TR" sz="1700" kern="1200" baseline="0" dirty="0"/>
            <a:t>/models &amp; knowledge base</a:t>
          </a:r>
          <a:endParaRPr lang="en-US" sz="1700" kern="1200" dirty="0"/>
        </a:p>
      </dsp:txBody>
      <dsp:txXfrm>
        <a:off x="4122697" y="528840"/>
        <a:ext cx="1806882" cy="2960310"/>
      </dsp:txXfrm>
    </dsp:sp>
    <dsp:sp modelId="{9AB36AE3-2079-49D4-B421-C8BC2E45012C}">
      <dsp:nvSpPr>
        <dsp:cNvPr id="0" name=""/>
        <dsp:cNvSpPr/>
      </dsp:nvSpPr>
      <dsp:spPr>
        <a:xfrm>
          <a:off x="6182544" y="39240"/>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WP6 (OBEO)</a:t>
          </a:r>
          <a:endParaRPr lang="en-US" sz="1700" kern="1200" dirty="0"/>
        </a:p>
      </dsp:txBody>
      <dsp:txXfrm>
        <a:off x="6182544" y="39240"/>
        <a:ext cx="1806882" cy="489600"/>
      </dsp:txXfrm>
    </dsp:sp>
    <dsp:sp modelId="{144CD34C-2D61-4859-9491-D0D168726D62}">
      <dsp:nvSpPr>
        <dsp:cNvPr id="0" name=""/>
        <dsp:cNvSpPr/>
      </dsp:nvSpPr>
      <dsp:spPr>
        <a:xfrm>
          <a:off x="6182544" y="528840"/>
          <a:ext cx="1806882" cy="2960310"/>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a:t>A complete “ModelWriter” tool integrating of all these in a consistent </a:t>
          </a:r>
          <a:r>
            <a:rPr lang="tr-TR" sz="1700" kern="1200" dirty="0"/>
            <a:t>way</a:t>
          </a:r>
          <a:endParaRPr lang="en-US" sz="1700" kern="1200" dirty="0"/>
        </a:p>
        <a:p>
          <a:pPr marL="171450" lvl="1" indent="-171450" algn="l" defTabSz="755650" rtl="0">
            <a:lnSpc>
              <a:spcPct val="90000"/>
            </a:lnSpc>
            <a:spcBef>
              <a:spcPct val="0"/>
            </a:spcBef>
            <a:spcAft>
              <a:spcPct val="15000"/>
            </a:spcAft>
            <a:buChar char="•"/>
          </a:pPr>
          <a:r>
            <a:rPr lang="tr-TR" sz="1700" kern="1200" dirty="0"/>
            <a:t>User Interfaces</a:t>
          </a:r>
          <a:endParaRPr lang="en-US" sz="1700" kern="1200" dirty="0"/>
        </a:p>
        <a:p>
          <a:pPr marL="171450" lvl="1" indent="-171450" algn="l" defTabSz="755650" rtl="0">
            <a:lnSpc>
              <a:spcPct val="90000"/>
            </a:lnSpc>
            <a:spcBef>
              <a:spcPct val="0"/>
            </a:spcBef>
            <a:spcAft>
              <a:spcPct val="15000"/>
            </a:spcAft>
            <a:buChar char="•"/>
          </a:pPr>
          <a:r>
            <a:rPr lang="en-US" sz="1700" kern="1200" dirty="0"/>
            <a:t>Ergonomics</a:t>
          </a:r>
        </a:p>
      </dsp:txBody>
      <dsp:txXfrm>
        <a:off x="6182544" y="528840"/>
        <a:ext cx="1806882" cy="2960310"/>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14-11-2016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I’d like to begin by thanking you all for coming today.</a:t>
            </a:r>
            <a:endParaRPr lang="en-US" sz="2000" b="0" dirty="0">
              <a:effectLst/>
            </a:endParaRPr>
          </a:p>
          <a:p>
            <a:pPr rtl="0"/>
            <a:endParaRPr lang="en-US" sz="2000" b="0" dirty="0">
              <a:effectLst/>
            </a:endParaRPr>
          </a:p>
          <a:p>
            <a:pPr rtl="0"/>
            <a:r>
              <a:rPr lang="en-US" sz="1200" b="0" i="0" u="none" strike="noStrike" kern="1200" dirty="0">
                <a:solidFill>
                  <a:schemeClr val="tx1"/>
                </a:solidFill>
                <a:effectLst/>
                <a:latin typeface="+mn-lt"/>
                <a:ea typeface="+mn-ea"/>
                <a:cs typeface="+mn-cs"/>
              </a:rPr>
              <a:t>My name is [Ferhat Erata] from [UNIT Information Technologies Research &amp; Development].</a:t>
            </a:r>
            <a:endParaRPr lang="en-US" sz="2000" b="0" dirty="0">
              <a:effectLst/>
            </a:endParaRPr>
          </a:p>
          <a:p>
            <a:pPr rtl="0"/>
            <a:r>
              <a:rPr lang="en-US" sz="1200" b="0" i="0" u="none" strike="noStrike" kern="1200" dirty="0">
                <a:solidFill>
                  <a:schemeClr val="tx1"/>
                </a:solidFill>
                <a:effectLst/>
                <a:latin typeface="+mn-lt"/>
                <a:ea typeface="+mn-ea"/>
                <a:cs typeface="+mn-cs"/>
              </a:rPr>
              <a:t>I am the project leader of ModelWriter project.</a:t>
            </a:r>
            <a:endParaRPr lang="en-US" sz="2000" b="0" dirty="0">
              <a:effectLst/>
            </a:endParaRPr>
          </a:p>
          <a:p>
            <a:pPr rtl="0"/>
            <a:endParaRPr lang="en-US" sz="20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Arial"/>
              </a:rPr>
              <a:t>I would like to specially thank Anne fo</a:t>
            </a:r>
            <a:r>
              <a:rPr lang="en-US" sz="2000" b="0" strike="noStrike" spc="-1" baseline="0" dirty="0">
                <a:solidFill>
                  <a:srgbClr val="000000"/>
                </a:solidFill>
                <a:uFill>
                  <a:solidFill>
                    <a:srgbClr val="FFFFFF"/>
                  </a:solidFill>
                </a:uFill>
                <a:latin typeface="Arial"/>
              </a:rPr>
              <a:t>r hosting the meeting, to Vincent for his mentorship.</a:t>
            </a:r>
            <a:endParaRPr lang="en-US" sz="2000" b="0" strike="noStrike" spc="-1" dirty="0">
              <a:solidFill>
                <a:srgbClr val="000000"/>
              </a:solidFill>
              <a:uFill>
                <a:solidFill>
                  <a:srgbClr val="FFFFFF"/>
                </a:solidFill>
              </a:uFill>
              <a:latin typeface="Arial"/>
            </a:endParaRPr>
          </a:p>
          <a:p>
            <a:pPr rtl="0"/>
            <a:endParaRPr lang="en-US" sz="2000" b="0" dirty="0">
              <a:effectLst/>
            </a:endParaRPr>
          </a:p>
          <a:p>
            <a:r>
              <a:rPr lang="en-US" sz="1200" b="0" i="0" u="none" strike="noStrike" kern="1200" dirty="0">
                <a:solidFill>
                  <a:schemeClr val="tx1"/>
                </a:solidFill>
                <a:effectLst/>
                <a:latin typeface="+mn-lt"/>
                <a:ea typeface="+mn-ea"/>
                <a:cs typeface="+mn-cs"/>
              </a:rPr>
              <a:t>Before starting the presentations, I would like to invite review chairman to make the introductory speech for today’s review.</a:t>
            </a:r>
          </a:p>
          <a:p>
            <a:endParaRPr lang="en-US" sz="1200" b="0" i="0" u="none" strike="noStrike" kern="1200" spc="-1" dirty="0">
              <a:solidFill>
                <a:schemeClr val="tx1"/>
              </a:solidFill>
              <a:effectLst/>
              <a:uFill>
                <a:solidFill>
                  <a:srgbClr val="FFFFFF"/>
                </a:solidFill>
              </a:uFill>
              <a:latin typeface="+mn-lt"/>
              <a:ea typeface="+mn-ea"/>
              <a:cs typeface="+mn-cs"/>
            </a:endParaRPr>
          </a:p>
          <a:p>
            <a:r>
              <a:rPr lang="en-US" sz="2000" b="0" i="0" u="none" strike="noStrike" kern="1200" dirty="0">
                <a:solidFill>
                  <a:schemeClr val="tx1"/>
                </a:solidFill>
                <a:effectLst/>
                <a:latin typeface="+mn-lt"/>
                <a:ea typeface="+mn-ea"/>
                <a:cs typeface="+mn-cs"/>
              </a:rPr>
              <a:t>The graphics on this</a:t>
            </a:r>
            <a:r>
              <a:rPr lang="en-US" sz="2000" b="0" i="0" u="none" strike="noStrike" kern="1200" baseline="0" dirty="0">
                <a:solidFill>
                  <a:schemeClr val="tx1"/>
                </a:solidFill>
                <a:effectLst/>
                <a:latin typeface="+mn-lt"/>
                <a:ea typeface="+mn-ea"/>
                <a:cs typeface="+mn-cs"/>
              </a:rPr>
              <a:t> </a:t>
            </a:r>
            <a:r>
              <a:rPr lang="en-US" sz="2000" b="0" i="0" u="none" strike="noStrike" kern="1200" dirty="0">
                <a:solidFill>
                  <a:schemeClr val="tx1"/>
                </a:solidFill>
                <a:effectLst/>
                <a:latin typeface="+mn-lt"/>
                <a:ea typeface="+mn-ea"/>
                <a:cs typeface="+mn-cs"/>
              </a:rPr>
              <a:t>slide is a mock-up that shows what was envisioned before starting off the project. This demonstrates</a:t>
            </a:r>
            <a:r>
              <a:rPr lang="en-US" sz="2000" b="0" i="0" u="none" strike="noStrike" kern="1200" baseline="0" dirty="0">
                <a:solidFill>
                  <a:schemeClr val="tx1"/>
                </a:solidFill>
                <a:effectLst/>
                <a:latin typeface="+mn-lt"/>
                <a:ea typeface="+mn-ea"/>
                <a:cs typeface="+mn-cs"/>
              </a:rPr>
              <a:t> two aspects of ModelWriter. At the RHS is the writer part and at LHS is the model part. If you look at the details, the synchronization is maintained behind the scene.</a:t>
            </a:r>
            <a:endParaRPr lang="en-US" sz="2000" b="0" strike="noStrike" spc="-1" dirty="0">
              <a:solidFill>
                <a:srgbClr val="000000"/>
              </a:solidFill>
              <a:uFill>
                <a:solidFill>
                  <a:srgbClr val="FFFFFF"/>
                </a:solidFill>
              </a:uFill>
              <a:latin typeface="Arial"/>
            </a:endParaRPr>
          </a:p>
        </p:txBody>
      </p:sp>
      <p:sp>
        <p:nvSpPr>
          <p:cNvPr id="109"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CF26C816-DA16-4E84-ADA7-3FAA6ADFED3B}"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1</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6689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959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76900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390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17</a:t>
            </a:fld>
            <a:endParaRPr lang="en-US"/>
          </a:p>
        </p:txBody>
      </p:sp>
    </p:spTree>
    <p:extLst>
      <p:ext uri="{BB962C8B-B14F-4D97-AF65-F5344CB8AC3E}">
        <p14:creationId xmlns:p14="http://schemas.microsoft.com/office/powerpoint/2010/main" val="207497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SIDP is used</a:t>
            </a:r>
            <a:r>
              <a:rPr lang="en-GB" baseline="0" dirty="0"/>
              <a:t> (under Non Disclosure agreement) as a use case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7160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244993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4034487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66715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25</a:t>
            </a:fld>
            <a:endParaRPr lang="en-US"/>
          </a:p>
        </p:txBody>
      </p:sp>
    </p:spTree>
    <p:extLst>
      <p:ext uri="{BB962C8B-B14F-4D97-AF65-F5344CB8AC3E}">
        <p14:creationId xmlns:p14="http://schemas.microsoft.com/office/powerpoint/2010/main" val="79646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The latter one, this one, clearly shows that we achieved the goal of having a working User Interfaces on Eclipse platform. That was what we anticipated. In addition to that, we provide a view at the bottom</a:t>
            </a:r>
            <a:r>
              <a:rPr lang="en-US" sz="1200" b="0" i="0" u="none" strike="noStrike" kern="1200" baseline="0" dirty="0">
                <a:solidFill>
                  <a:schemeClr val="tx1"/>
                </a:solidFill>
                <a:effectLst/>
                <a:latin typeface="+mn-lt"/>
                <a:ea typeface="+mn-ea"/>
                <a:cs typeface="+mn-cs"/>
              </a:rPr>
              <a:t> to visualize the those traceability links between artefacts or part of artefacts.</a:t>
            </a:r>
            <a:endParaRPr lang="en-US" sz="2000" b="0" dirty="0">
              <a:effectLst/>
            </a:endParaRPr>
          </a:p>
          <a:p>
            <a:endParaRPr lang="en-US" sz="2000" b="0" strike="noStrike" spc="-1" dirty="0">
              <a:solidFill>
                <a:srgbClr val="000000"/>
              </a:solidFill>
              <a:uFill>
                <a:solidFill>
                  <a:srgbClr val="FFFFFF"/>
                </a:solidFill>
              </a:uFill>
              <a:latin typeface="Arial"/>
            </a:endParaRPr>
          </a:p>
        </p:txBody>
      </p:sp>
      <p:sp>
        <p:nvSpPr>
          <p:cNvPr id="111"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6CBFFA31-E01D-4F77-A934-FE8E79239705}"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372518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a:t>Simplified version of actual architecture, </a:t>
            </a:r>
            <a:r>
              <a:rPr lang="tr-TR" dirty="0" err="1"/>
              <a:t>there</a:t>
            </a:r>
            <a:r>
              <a:rPr lang="tr-TR" dirty="0"/>
              <a:t> is a </a:t>
            </a:r>
            <a:r>
              <a:rPr lang="tr-TR" dirty="0" err="1"/>
              <a:t>striking</a:t>
            </a:r>
            <a:r>
              <a:rPr lang="tr-TR" dirty="0"/>
              <a:t> </a:t>
            </a:r>
            <a:r>
              <a:rPr lang="tr-TR" dirty="0" err="1"/>
              <a:t>resemblance</a:t>
            </a:r>
            <a:r>
              <a:rPr lang="tr-TR" baseline="0" dirty="0"/>
              <a:t> </a:t>
            </a:r>
            <a:r>
              <a:rPr lang="tr-TR" dirty="0" err="1"/>
              <a:t>between</a:t>
            </a:r>
            <a:r>
              <a:rPr lang="tr-TR" dirty="0"/>
              <a:t> planned and </a:t>
            </a:r>
            <a:r>
              <a:rPr lang="tr-TR" dirty="0" err="1"/>
              <a:t>actual</a:t>
            </a:r>
            <a:r>
              <a:rPr lang="tr-TR" dirty="0"/>
              <a:t> </a:t>
            </a:r>
            <a:r>
              <a:rPr lang="tr-TR" dirty="0" err="1"/>
              <a:t>ones</a:t>
            </a:r>
            <a:r>
              <a:rPr lang="tr-TR" dirty="0"/>
              <a:t> </a:t>
            </a:r>
            <a:r>
              <a:rPr lang="tr-TR" dirty="0" err="1"/>
              <a:t>which</a:t>
            </a:r>
            <a:r>
              <a:rPr lang="tr-TR" dirty="0"/>
              <a:t> </a:t>
            </a:r>
            <a:r>
              <a:rPr lang="tr-TR" dirty="0" err="1"/>
              <a:t>means</a:t>
            </a:r>
            <a:r>
              <a:rPr lang="tr-TR" baseline="0" dirty="0"/>
              <a:t> </a:t>
            </a:r>
            <a:r>
              <a:rPr lang="tr-TR" baseline="0" dirty="0" err="1"/>
              <a:t>logical</a:t>
            </a:r>
            <a:r>
              <a:rPr lang="tr-TR" baseline="0" dirty="0"/>
              <a:t> </a:t>
            </a:r>
            <a:r>
              <a:rPr lang="tr-TR" baseline="0" dirty="0" err="1"/>
              <a:t>decomposition</a:t>
            </a:r>
            <a:r>
              <a:rPr lang="tr-TR" baseline="0" dirty="0"/>
              <a:t> of </a:t>
            </a:r>
            <a:r>
              <a:rPr lang="tr-TR" baseline="0" dirty="0" err="1"/>
              <a:t>project</a:t>
            </a:r>
            <a:r>
              <a:rPr lang="tr-TR" baseline="0" dirty="0"/>
              <a:t> </a:t>
            </a:r>
            <a:r>
              <a:rPr lang="tr-TR" baseline="0" dirty="0" err="1"/>
              <a:t>based</a:t>
            </a:r>
            <a:r>
              <a:rPr lang="tr-TR" baseline="0" dirty="0"/>
              <a:t> on </a:t>
            </a:r>
            <a:r>
              <a:rPr lang="tr-TR" baseline="0" dirty="0" err="1"/>
              <a:t>fun</a:t>
            </a:r>
            <a:r>
              <a:rPr lang="en-US" baseline="0" dirty="0"/>
              <a:t>c</a:t>
            </a:r>
            <a:r>
              <a:rPr lang="tr-TR" baseline="0" dirty="0" err="1"/>
              <a:t>tions</a:t>
            </a:r>
            <a:r>
              <a:rPr lang="tr-TR" baseline="0" dirty="0"/>
              <a:t> </a:t>
            </a:r>
            <a:r>
              <a:rPr lang="tr-TR" baseline="0" dirty="0" err="1"/>
              <a:t>corresponds</a:t>
            </a:r>
            <a:r>
              <a:rPr lang="tr-TR" baseline="0" dirty="0"/>
              <a:t> </a:t>
            </a:r>
            <a:r>
              <a:rPr lang="tr-TR" baseline="0" dirty="0" err="1"/>
              <a:t>the</a:t>
            </a:r>
            <a:r>
              <a:rPr lang="tr-TR" baseline="0" dirty="0"/>
              <a:t> </a:t>
            </a:r>
            <a:r>
              <a:rPr lang="tr-TR" baseline="0" dirty="0" err="1"/>
              <a:t>real</a:t>
            </a:r>
            <a:r>
              <a:rPr lang="tr-TR" baseline="0" dirty="0"/>
              <a:t> </a:t>
            </a:r>
            <a:r>
              <a:rPr lang="tr-TR" baseline="0" dirty="0" err="1"/>
              <a:t>architecture</a:t>
            </a:r>
            <a:r>
              <a:rPr lang="tr-TR" baseline="0" dirty="0"/>
              <a:t>.</a:t>
            </a:r>
            <a:endParaRPr lang="fr-FR" dirty="0"/>
          </a:p>
        </p:txBody>
      </p:sp>
    </p:spTree>
    <p:extLst>
      <p:ext uri="{BB962C8B-B14F-4D97-AF65-F5344CB8AC3E}">
        <p14:creationId xmlns:p14="http://schemas.microsoft.com/office/powerpoint/2010/main" val="513889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a:t>Simplified version of actual architecture, </a:t>
            </a:r>
            <a:r>
              <a:rPr lang="tr-TR" dirty="0" err="1"/>
              <a:t>there</a:t>
            </a:r>
            <a:r>
              <a:rPr lang="tr-TR" dirty="0"/>
              <a:t> is a </a:t>
            </a:r>
            <a:r>
              <a:rPr lang="tr-TR" dirty="0" err="1"/>
              <a:t>striking</a:t>
            </a:r>
            <a:r>
              <a:rPr lang="tr-TR" dirty="0"/>
              <a:t> </a:t>
            </a:r>
            <a:r>
              <a:rPr lang="tr-TR" dirty="0" err="1"/>
              <a:t>resemblance</a:t>
            </a:r>
            <a:r>
              <a:rPr lang="tr-TR" baseline="0" dirty="0"/>
              <a:t> </a:t>
            </a:r>
            <a:r>
              <a:rPr lang="tr-TR" dirty="0" err="1"/>
              <a:t>between</a:t>
            </a:r>
            <a:r>
              <a:rPr lang="tr-TR" dirty="0"/>
              <a:t> planned and </a:t>
            </a:r>
            <a:r>
              <a:rPr lang="tr-TR" dirty="0" err="1"/>
              <a:t>actual</a:t>
            </a:r>
            <a:r>
              <a:rPr lang="tr-TR" dirty="0"/>
              <a:t> </a:t>
            </a:r>
            <a:r>
              <a:rPr lang="tr-TR" dirty="0" err="1"/>
              <a:t>ones</a:t>
            </a:r>
            <a:r>
              <a:rPr lang="tr-TR" dirty="0"/>
              <a:t> </a:t>
            </a:r>
            <a:r>
              <a:rPr lang="tr-TR" dirty="0" err="1"/>
              <a:t>which</a:t>
            </a:r>
            <a:r>
              <a:rPr lang="tr-TR" dirty="0"/>
              <a:t> </a:t>
            </a:r>
            <a:r>
              <a:rPr lang="tr-TR" dirty="0" err="1"/>
              <a:t>means</a:t>
            </a:r>
            <a:r>
              <a:rPr lang="tr-TR" baseline="0" dirty="0"/>
              <a:t> </a:t>
            </a:r>
            <a:r>
              <a:rPr lang="tr-TR" baseline="0" dirty="0" err="1"/>
              <a:t>logical</a:t>
            </a:r>
            <a:r>
              <a:rPr lang="tr-TR" baseline="0" dirty="0"/>
              <a:t> </a:t>
            </a:r>
            <a:r>
              <a:rPr lang="tr-TR" baseline="0" dirty="0" err="1"/>
              <a:t>decomposition</a:t>
            </a:r>
            <a:r>
              <a:rPr lang="tr-TR" baseline="0" dirty="0"/>
              <a:t> of </a:t>
            </a:r>
            <a:r>
              <a:rPr lang="tr-TR" baseline="0" dirty="0" err="1"/>
              <a:t>project</a:t>
            </a:r>
            <a:r>
              <a:rPr lang="tr-TR" baseline="0" dirty="0"/>
              <a:t> </a:t>
            </a:r>
            <a:r>
              <a:rPr lang="tr-TR" baseline="0" dirty="0" err="1"/>
              <a:t>based</a:t>
            </a:r>
            <a:r>
              <a:rPr lang="tr-TR" baseline="0" dirty="0"/>
              <a:t> on </a:t>
            </a:r>
            <a:r>
              <a:rPr lang="tr-TR" baseline="0" dirty="0" err="1"/>
              <a:t>fun</a:t>
            </a:r>
            <a:r>
              <a:rPr lang="en-US" baseline="0" dirty="0"/>
              <a:t>c</a:t>
            </a:r>
            <a:r>
              <a:rPr lang="tr-TR" baseline="0" dirty="0" err="1"/>
              <a:t>tions</a:t>
            </a:r>
            <a:r>
              <a:rPr lang="tr-TR" baseline="0" dirty="0"/>
              <a:t> </a:t>
            </a:r>
            <a:r>
              <a:rPr lang="tr-TR" baseline="0" dirty="0" err="1"/>
              <a:t>corresponds</a:t>
            </a:r>
            <a:r>
              <a:rPr lang="tr-TR" baseline="0" dirty="0"/>
              <a:t> </a:t>
            </a:r>
            <a:r>
              <a:rPr lang="tr-TR" baseline="0" dirty="0" err="1"/>
              <a:t>the</a:t>
            </a:r>
            <a:r>
              <a:rPr lang="tr-TR" baseline="0" dirty="0"/>
              <a:t> </a:t>
            </a:r>
            <a:r>
              <a:rPr lang="tr-TR" baseline="0" dirty="0" err="1"/>
              <a:t>real</a:t>
            </a:r>
            <a:r>
              <a:rPr lang="tr-TR" baseline="0" dirty="0"/>
              <a:t> </a:t>
            </a:r>
            <a:r>
              <a:rPr lang="tr-TR" baseline="0" dirty="0" err="1"/>
              <a:t>architecture</a:t>
            </a:r>
            <a:r>
              <a:rPr lang="tr-TR" baseline="0" dirty="0"/>
              <a:t>.</a:t>
            </a:r>
            <a:endParaRPr lang="fr-FR" dirty="0"/>
          </a:p>
        </p:txBody>
      </p:sp>
    </p:spTree>
    <p:extLst>
      <p:ext uri="{BB962C8B-B14F-4D97-AF65-F5344CB8AC3E}">
        <p14:creationId xmlns:p14="http://schemas.microsoft.com/office/powerpoint/2010/main" val="1684150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AD567B0-648B-47ED-A227-478BCD3BEFF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15369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0178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843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Arial"/>
              </a:rPr>
              <a:t>Let me introduce the partners attends today’s meeting.  I have already introduced myself. </a:t>
            </a:r>
          </a:p>
          <a:p>
            <a:r>
              <a:rPr lang="en-US" sz="2000" b="0" strike="noStrike" spc="-1" dirty="0">
                <a:solidFill>
                  <a:srgbClr val="000000"/>
                </a:solidFill>
                <a:uFill>
                  <a:solidFill>
                    <a:srgbClr val="FFFFFF"/>
                  </a:solidFill>
                </a:uFill>
                <a:latin typeface="Arial"/>
              </a:rPr>
              <a:t>Let’s begin with CNRS/LORIA, Prof. Claire, could you introduce yourself and your research organization…</a:t>
            </a:r>
          </a:p>
          <a:p>
            <a:endParaRPr lang="en-US" sz="2000" b="0" strike="noStrike" spc="-1" dirty="0">
              <a:solidFill>
                <a:srgbClr val="000000"/>
              </a:solidFill>
              <a:uFill>
                <a:solidFill>
                  <a:srgbClr val="FFFFFF"/>
                </a:solidFill>
              </a:uFill>
              <a:latin typeface="Arial"/>
            </a:endParaRPr>
          </a:p>
        </p:txBody>
      </p:sp>
      <p:sp>
        <p:nvSpPr>
          <p:cNvPr id="113"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5BE92C48-2F76-4FB5-82D5-5D61945BA464}"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3</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809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mn-lt"/>
              </a:rPr>
              <a:t>Let me introduce the partners attends today’s meeting.  I have already introduced myself. </a:t>
            </a:r>
          </a:p>
          <a:p>
            <a:r>
              <a:rPr lang="en-US" sz="2000" b="0" strike="noStrike" spc="-1" dirty="0">
                <a:solidFill>
                  <a:srgbClr val="000000"/>
                </a:solidFill>
                <a:uFill>
                  <a:solidFill>
                    <a:srgbClr val="FFFFFF"/>
                  </a:solidFill>
                </a:uFill>
                <a:latin typeface="+mn-lt"/>
              </a:rPr>
              <a:t>Let’s begin with CNRS/LORIA, Prof. Claire, could you introduce yourself and your research organization</a:t>
            </a:r>
          </a:p>
        </p:txBody>
      </p:sp>
      <p:sp>
        <p:nvSpPr>
          <p:cNvPr id="115"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8930ECF0-78D3-4B67-8C3D-DB34F858B119}"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64689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We’ve planned an intense schedule for today. Presentation is divided into 5 main sections. </a:t>
            </a:r>
            <a:endParaRPr lang="en-US" b="0" dirty="0">
              <a:effectLst/>
            </a:endParaRPr>
          </a:p>
          <a:p>
            <a:pPr rtl="0"/>
            <a:r>
              <a:rPr lang="en-US" sz="1200" b="0" i="0" u="none" strike="noStrike" kern="1200" dirty="0">
                <a:solidFill>
                  <a:schemeClr val="tx1"/>
                </a:solidFill>
                <a:effectLst/>
                <a:latin typeface="+mn-lt"/>
                <a:ea typeface="+mn-ea"/>
                <a:cs typeface="+mn-cs"/>
              </a:rPr>
              <a:t>First I will make an overview of the project.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Second, Anne from Airbus will moderate the industrial use cases segment. Based on your feedbacks made after the first review, we made a decision to focus on the most rewarding use cases that</a:t>
            </a:r>
            <a:r>
              <a:rPr lang="en-US" sz="1200" b="0" i="0" u="none" strike="noStrike" kern="1200" baseline="0" dirty="0">
                <a:solidFill>
                  <a:schemeClr val="tx1"/>
                </a:solidFill>
                <a:effectLst/>
                <a:latin typeface="+mn-lt"/>
                <a:ea typeface="+mn-ea"/>
                <a:cs typeface="+mn-cs"/>
              </a:rPr>
              <a:t> are </a:t>
            </a:r>
            <a:r>
              <a:rPr lang="en-US" sz="1200" b="0" i="0" u="none" strike="noStrike" kern="1200" dirty="0">
                <a:solidFill>
                  <a:schemeClr val="tx1"/>
                </a:solidFill>
                <a:effectLst/>
                <a:latin typeface="+mn-lt"/>
                <a:ea typeface="+mn-ea"/>
                <a:cs typeface="+mn-cs"/>
              </a:rPr>
              <a:t>stemmed from the problems faced by</a:t>
            </a:r>
            <a:r>
              <a:rPr lang="en-US" sz="1200" b="0" i="0" u="none" strike="noStrike" kern="1200" baseline="0" dirty="0">
                <a:solidFill>
                  <a:schemeClr val="tx1"/>
                </a:solidFill>
                <a:effectLst/>
                <a:latin typeface="+mn-lt"/>
                <a:ea typeface="+mn-ea"/>
                <a:cs typeface="+mn-cs"/>
              </a:rPr>
              <a:t> our large</a:t>
            </a:r>
            <a:r>
              <a:rPr lang="en-US" sz="1200" b="0" i="0" u="none" strike="noStrike" kern="1200" dirty="0">
                <a:solidFill>
                  <a:schemeClr val="tx1"/>
                </a:solidFill>
                <a:effectLst/>
                <a:latin typeface="+mn-lt"/>
                <a:ea typeface="+mn-ea"/>
                <a:cs typeface="+mn-cs"/>
              </a:rPr>
              <a:t> industrial partners.  Therefore, Airbus, Ford-Otosan and Havelsan will present their use cases.  In</a:t>
            </a:r>
            <a:r>
              <a:rPr lang="en-US" sz="1200" b="0" i="0" u="none" strike="noStrike" kern="1200" baseline="0" dirty="0">
                <a:solidFill>
                  <a:schemeClr val="tx1"/>
                </a:solidFill>
                <a:effectLst/>
                <a:latin typeface="+mn-lt"/>
                <a:ea typeface="+mn-ea"/>
                <a:cs typeface="+mn-cs"/>
              </a:rPr>
              <a:t> each use case, we will describe </a:t>
            </a:r>
            <a:r>
              <a:rPr lang="tr-TR" sz="1200" b="0" i="0" u="none" strike="noStrike" kern="1200" dirty="0">
                <a:solidFill>
                  <a:schemeClr val="tx1"/>
                </a:solidFill>
                <a:effectLst/>
                <a:latin typeface="+mn-lt"/>
                <a:ea typeface="+mn-ea"/>
                <a:cs typeface="+mn-cs"/>
              </a:rPr>
              <a:t>Technical </a:t>
            </a:r>
            <a:r>
              <a:rPr lang="en-US" sz="1200" b="0" i="0" u="none" strike="noStrike" kern="1200" dirty="0">
                <a:solidFill>
                  <a:schemeClr val="tx1"/>
                </a:solidFill>
                <a:effectLst/>
                <a:latin typeface="+mn-lt"/>
                <a:ea typeface="+mn-ea"/>
                <a:cs typeface="+mn-cs"/>
              </a:rPr>
              <a:t>Challenges and corresponding KPIs.</a:t>
            </a:r>
            <a:r>
              <a:rPr lang="en-US" sz="1200" b="0" i="0" u="none" strike="noStrike" kern="1200" baseline="0" dirty="0">
                <a:solidFill>
                  <a:schemeClr val="tx1"/>
                </a:solidFill>
                <a:effectLst/>
                <a:latin typeface="+mn-lt"/>
                <a:ea typeface="+mn-ea"/>
                <a:cs typeface="+mn-cs"/>
              </a:rPr>
              <a:t> </a:t>
            </a:r>
            <a:br>
              <a:rPr lang="en-US" b="0" dirty="0">
                <a:effectLst/>
              </a:rPr>
            </a:br>
            <a:endParaRPr lang="en-US" b="0" dirty="0">
              <a:effectLst/>
            </a:endParaRPr>
          </a:p>
          <a:p>
            <a:pPr rtl="0"/>
            <a:r>
              <a:rPr lang="en-US" b="0" dirty="0">
                <a:effectLst/>
              </a:rPr>
              <a:t>Third, once you get familiar with the problem domain,</a:t>
            </a:r>
            <a:r>
              <a:rPr lang="en-US" b="0" baseline="0" dirty="0">
                <a:effectLst/>
              </a:rPr>
              <a:t> we will explain the market of ModelWriter and </a:t>
            </a:r>
            <a:r>
              <a:rPr lang="en-US" sz="1200" b="0" i="0" u="none" strike="noStrike" kern="1200" dirty="0">
                <a:solidFill>
                  <a:schemeClr val="tx1"/>
                </a:solidFill>
                <a:effectLst/>
                <a:latin typeface="+mn-lt"/>
                <a:ea typeface="+mn-ea"/>
                <a:cs typeface="+mn-cs"/>
              </a:rPr>
              <a:t>our exploitation prospects.</a:t>
            </a:r>
          </a:p>
          <a:p>
            <a:pPr rtl="0"/>
            <a:endParaRPr lang="en-US" b="0" dirty="0">
              <a:effectLst/>
            </a:endParaRPr>
          </a:p>
          <a:p>
            <a:pPr rtl="0"/>
            <a:r>
              <a:rPr lang="en-US" sz="1200" b="0" i="0" u="none" strike="noStrike" kern="1200" dirty="0">
                <a:solidFill>
                  <a:schemeClr val="tx1"/>
                </a:solidFill>
                <a:effectLst/>
                <a:latin typeface="+mn-lt"/>
                <a:ea typeface="+mn-ea"/>
                <a:cs typeface="+mn-cs"/>
              </a:rPr>
              <a:t>Fourth, we’ll describe technical achievements attained for each technical work package</a:t>
            </a:r>
            <a:r>
              <a:rPr lang="en-US" sz="1200" b="0" i="0" u="none" strike="noStrike" kern="1200" baseline="0" dirty="0">
                <a:solidFill>
                  <a:schemeClr val="tx1"/>
                </a:solidFill>
                <a:effectLst/>
                <a:latin typeface="+mn-lt"/>
                <a:ea typeface="+mn-ea"/>
                <a:cs typeface="+mn-cs"/>
              </a:rPr>
              <a:t>, which means will focus on innovations in this section. What we accomplished beyond the SotA and innovations in tackling the challenges. </a:t>
            </a:r>
            <a:r>
              <a:rPr lang="en-US" sz="1200" b="0" i="0" u="none" strike="noStrike" kern="1200" dirty="0">
                <a:solidFill>
                  <a:schemeClr val="tx1"/>
                </a:solidFill>
                <a:effectLst/>
                <a:latin typeface="+mn-lt"/>
                <a:ea typeface="+mn-ea"/>
                <a:cs typeface="+mn-cs"/>
              </a:rPr>
              <a:t>We will try to convince</a:t>
            </a:r>
            <a:r>
              <a:rPr lang="en-US" sz="1200" b="0" i="0" u="none" strike="noStrike" kern="1200" baseline="0" dirty="0">
                <a:solidFill>
                  <a:schemeClr val="tx1"/>
                </a:solidFill>
                <a:effectLst/>
                <a:latin typeface="+mn-lt"/>
                <a:ea typeface="+mn-ea"/>
                <a:cs typeface="+mn-cs"/>
              </a:rPr>
              <a:t> you that ModelWriter is an effective remedy for this set of problems.</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Finally, we will demonstrate what we achieved in the industrial use cases. We will make three demonstrations for Airbus, Havelsan and Ford Otosan.</a:t>
            </a:r>
          </a:p>
        </p:txBody>
      </p:sp>
      <p:sp>
        <p:nvSpPr>
          <p:cNvPr id="4" name="Slide Number Placeholder 3"/>
          <p:cNvSpPr>
            <a:spLocks noGrp="1"/>
          </p:cNvSpPr>
          <p:nvPr>
            <p:ph type="sldNum" idx="10"/>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B70C3FC0-16C8-456D-AB6C-BCC8542A9D6A}" type="slidenum">
              <a:rPr kumimoji="0" lang="en-US" sz="1400" b="0" i="0" u="none" strike="noStrike" kern="0" cap="none" spc="-1" normalizeH="0" baseline="0" noProof="0" smtClean="0">
                <a:ln>
                  <a:noFill/>
                </a:ln>
                <a:solidFill>
                  <a:srgbClr val="000000"/>
                </a:solidFill>
                <a:effectLst/>
                <a:uLnTx/>
                <a:uFill>
                  <a:solidFill>
                    <a:srgbClr val="FFFFFF"/>
                  </a:solidFill>
                </a:uFill>
                <a:latin typeface="Times New Roman"/>
              </a:rPr>
              <a:pPr marL="0" marR="0" lvl="0" indent="0" algn="r" defTabSz="914400" eaLnBrk="1" fontAlgn="auto" latinLnBrk="0" hangingPunct="1">
                <a:lnSpc>
                  <a:spcPct val="100000"/>
                </a:lnSpc>
                <a:spcBef>
                  <a:spcPts val="0"/>
                </a:spcBef>
                <a:spcAft>
                  <a:spcPts val="0"/>
                </a:spcAft>
                <a:buClrTx/>
                <a:buSzTx/>
                <a:buFontTx/>
                <a:buNone/>
                <a:tabLst/>
                <a:defRPr/>
              </a:pPr>
              <a:t>5</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789881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you look at this Figure, you will see </a:t>
            </a:r>
            <a:r>
              <a:rPr lang="en-US" sz="1200" b="0" i="0" u="none" strike="noStrike" kern="1200" dirty="0" err="1">
                <a:solidFill>
                  <a:schemeClr val="tx1"/>
                </a:solidFill>
                <a:effectLst/>
                <a:latin typeface="+mn-lt"/>
                <a:ea typeface="+mn-ea"/>
                <a:cs typeface="+mn-cs"/>
              </a:rPr>
              <a:t>ModeWriter’s</a:t>
            </a:r>
            <a:r>
              <a:rPr lang="en-US" sz="1200" b="0" i="0" u="none" strike="noStrike" kern="1200" dirty="0">
                <a:solidFill>
                  <a:schemeClr val="tx1"/>
                </a:solidFill>
                <a:effectLst/>
                <a:latin typeface="+mn-lt"/>
                <a:ea typeface="+mn-ea"/>
                <a:cs typeface="+mn-cs"/>
              </a:rPr>
              <a:t> industrialization triangle. </a:t>
            </a:r>
            <a:endParaRPr lang="en-US" b="0" dirty="0">
              <a:effectLst/>
            </a:endParaRPr>
          </a:p>
          <a:p>
            <a:pPr rtl="0"/>
            <a:r>
              <a:rPr lang="en-US" sz="1200" b="0" i="0" u="none" strike="noStrike" kern="1200" dirty="0">
                <a:solidFill>
                  <a:schemeClr val="tx1"/>
                </a:solidFill>
                <a:effectLst/>
                <a:latin typeface="+mn-lt"/>
                <a:ea typeface="+mn-ea"/>
                <a:cs typeface="+mn-cs"/>
              </a:rPr>
              <a:t>ModelWriter is an Open-Source Software Platform and partners positioned around them.</a:t>
            </a:r>
            <a:br>
              <a:rPr lang="en-US" b="0" dirty="0">
                <a:effectLst/>
              </a:rPr>
            </a:br>
            <a:endParaRPr lang="en-US" b="0" dirty="0">
              <a:effectLst/>
            </a:endParaRPr>
          </a:p>
          <a:p>
            <a:r>
              <a:rPr lang="en-US" baseline="0" dirty="0"/>
              <a:t>We transfer the knowledge in university to industry </a:t>
            </a:r>
            <a:r>
              <a:rPr lang="tr-TR" baseline="0" dirty="0" err="1"/>
              <a:t>which</a:t>
            </a:r>
            <a:r>
              <a:rPr lang="tr-TR" baseline="0" dirty="0"/>
              <a:t> </a:t>
            </a:r>
            <a:r>
              <a:rPr lang="tr-TR" baseline="0" dirty="0" err="1"/>
              <a:t>they</a:t>
            </a:r>
            <a:r>
              <a:rPr lang="tr-TR" baseline="0" dirty="0"/>
              <a:t> </a:t>
            </a:r>
            <a:r>
              <a:rPr lang="tr-TR" baseline="0" dirty="0" err="1"/>
              <a:t>develope</a:t>
            </a:r>
            <a:r>
              <a:rPr lang="tr-TR" baseline="0" dirty="0"/>
              <a:t> </a:t>
            </a:r>
            <a:r>
              <a:rPr lang="tr-TR" baseline="0" dirty="0" err="1"/>
              <a:t>theory</a:t>
            </a:r>
            <a:r>
              <a:rPr lang="tr-TR" baseline="0" dirty="0"/>
              <a:t> </a:t>
            </a:r>
            <a:r>
              <a:rPr lang="tr-TR" baseline="0" dirty="0" err="1"/>
              <a:t>and</a:t>
            </a:r>
            <a:r>
              <a:rPr lang="tr-TR" baseline="0" dirty="0"/>
              <a:t> </a:t>
            </a:r>
            <a:r>
              <a:rPr lang="tr-TR" baseline="0" dirty="0" err="1"/>
              <a:t>prototypes</a:t>
            </a:r>
            <a:r>
              <a:rPr lang="tr-TR" baseline="0" dirty="0"/>
              <a:t>.</a:t>
            </a:r>
            <a:endParaRPr lang="en-US" baseline="0" dirty="0"/>
          </a:p>
          <a:p>
            <a:r>
              <a:rPr lang="en-US" baseline="0" dirty="0"/>
              <a:t>by means of combining the expertise of </a:t>
            </a:r>
            <a:r>
              <a:rPr lang="tr-TR" baseline="0" dirty="0" err="1"/>
              <a:t>SMEs</a:t>
            </a:r>
            <a:r>
              <a:rPr lang="tr-TR" baseline="0" dirty="0"/>
              <a:t> of </a:t>
            </a:r>
            <a:r>
              <a:rPr lang="tr-TR" baseline="0" dirty="0" err="1"/>
              <a:t>the</a:t>
            </a:r>
            <a:r>
              <a:rPr lang="tr-TR" baseline="0" dirty="0"/>
              <a:t> </a:t>
            </a:r>
            <a:r>
              <a:rPr lang="tr-TR" baseline="0" dirty="0" err="1"/>
              <a:t>consortium</a:t>
            </a:r>
            <a:r>
              <a:rPr lang="tr-TR" baseline="0" dirty="0"/>
              <a:t> (in </a:t>
            </a:r>
            <a:r>
              <a:rPr lang="tr-TR" baseline="0" dirty="0" err="1"/>
              <a:t>our</a:t>
            </a:r>
            <a:r>
              <a:rPr lang="tr-TR" baseline="0" dirty="0"/>
              <a:t> </a:t>
            </a:r>
            <a:r>
              <a:rPr lang="tr-TR" baseline="0" dirty="0" err="1"/>
              <a:t>case</a:t>
            </a:r>
            <a:r>
              <a:rPr lang="tr-TR" baseline="0" dirty="0"/>
              <a:t>, </a:t>
            </a:r>
            <a:r>
              <a:rPr lang="tr-TR" baseline="0" dirty="0" err="1"/>
              <a:t>eclipse</a:t>
            </a:r>
            <a:r>
              <a:rPr lang="tr-TR" baseline="0" dirty="0"/>
              <a:t>)</a:t>
            </a:r>
            <a:endParaRPr lang="en-US" baseline="0" dirty="0"/>
          </a:p>
          <a:p>
            <a:pPr defTabSz="990478"/>
            <a:r>
              <a:rPr lang="en-US" baseline="0" dirty="0"/>
              <a:t>In this triangle, </a:t>
            </a:r>
            <a:r>
              <a:rPr lang="tr-TR" baseline="0" dirty="0" err="1"/>
              <a:t>Large</a:t>
            </a:r>
            <a:r>
              <a:rPr lang="tr-TR" baseline="0" dirty="0"/>
              <a:t> </a:t>
            </a:r>
            <a:r>
              <a:rPr lang="tr-TR" baseline="0" dirty="0" err="1"/>
              <a:t>Organizations</a:t>
            </a:r>
            <a:r>
              <a:rPr lang="tr-TR" baseline="0" dirty="0"/>
              <a:t> (</a:t>
            </a:r>
            <a:r>
              <a:rPr lang="tr-TR" baseline="0" dirty="0" err="1"/>
              <a:t>most</a:t>
            </a:r>
            <a:r>
              <a:rPr lang="tr-TR" baseline="0" dirty="0"/>
              <a:t> of </a:t>
            </a:r>
            <a:r>
              <a:rPr lang="tr-TR" baseline="0" dirty="0" err="1"/>
              <a:t>their</a:t>
            </a:r>
            <a:r>
              <a:rPr lang="tr-TR" baseline="0" dirty="0"/>
              <a:t> dominant </a:t>
            </a:r>
            <a:r>
              <a:rPr lang="tr-TR" baseline="0" dirty="0" err="1"/>
              <a:t>core</a:t>
            </a:r>
            <a:r>
              <a:rPr lang="tr-TR" baseline="0" dirty="0"/>
              <a:t> </a:t>
            </a:r>
            <a:r>
              <a:rPr lang="tr-TR" baseline="0" dirty="0" err="1"/>
              <a:t>business</a:t>
            </a:r>
            <a:r>
              <a:rPr lang="tr-TR" baseline="0" dirty="0"/>
              <a:t> is not </a:t>
            </a:r>
            <a:r>
              <a:rPr lang="tr-TR" baseline="0" dirty="0" err="1"/>
              <a:t>developing</a:t>
            </a:r>
            <a:r>
              <a:rPr lang="tr-TR" baseline="0" dirty="0"/>
              <a:t> software </a:t>
            </a:r>
            <a:r>
              <a:rPr lang="tr-TR" baseline="0" dirty="0" err="1"/>
              <a:t>related</a:t>
            </a:r>
            <a:r>
              <a:rPr lang="tr-TR" baseline="0" dirty="0"/>
              <a:t> </a:t>
            </a:r>
            <a:r>
              <a:rPr lang="tr-TR" baseline="0" dirty="0" err="1"/>
              <a:t>services</a:t>
            </a:r>
            <a:r>
              <a:rPr lang="tr-TR" baseline="0" dirty="0"/>
              <a:t>) </a:t>
            </a:r>
            <a:r>
              <a:rPr lang="en-US" baseline="0" dirty="0"/>
              <a:t>provides the industrial expertise</a:t>
            </a:r>
            <a:r>
              <a:rPr lang="tr-TR" baseline="0" dirty="0"/>
              <a:t> </a:t>
            </a:r>
            <a:r>
              <a:rPr lang="tr-TR" baseline="0" dirty="0" err="1"/>
              <a:t>and</a:t>
            </a:r>
            <a:r>
              <a:rPr lang="en-US" baseline="0" dirty="0"/>
              <a:t> define requirements</a:t>
            </a:r>
            <a:endParaRPr lang="tr-TR" baseline="0" dirty="0"/>
          </a:p>
          <a:p>
            <a:pPr defTabSz="990478"/>
            <a:r>
              <a:rPr lang="tr-TR" baseline="0" dirty="0" err="1"/>
              <a:t>SMEs</a:t>
            </a:r>
            <a:r>
              <a:rPr lang="tr-TR" baseline="0" dirty="0"/>
              <a:t> </a:t>
            </a:r>
            <a:r>
              <a:rPr lang="en-US" baseline="0" dirty="0"/>
              <a:t>commercialize the solutions in the market</a:t>
            </a:r>
            <a:r>
              <a:rPr lang="tr-TR" baseline="0" dirty="0"/>
              <a:t> as </a:t>
            </a:r>
            <a:r>
              <a:rPr lang="tr-TR" baseline="0" dirty="0" err="1"/>
              <a:t>products</a:t>
            </a:r>
            <a:r>
              <a:rPr lang="tr-TR" baseline="0" dirty="0"/>
              <a:t>.</a:t>
            </a:r>
            <a:endParaRPr lang="en-US" b="0" dirty="0">
              <a:effectLst/>
            </a:endParaRPr>
          </a:p>
          <a:p>
            <a:pPr rtl="0"/>
            <a:endParaRPr lang="en-US" b="0" dirty="0">
              <a:effectLst/>
            </a:endParaRPr>
          </a:p>
          <a:p>
            <a:pPr rtl="0"/>
            <a:r>
              <a:rPr lang="en-US" sz="1200" b="0" i="0" u="none" strike="noStrike" kern="1200" dirty="0">
                <a:solidFill>
                  <a:schemeClr val="tx1"/>
                </a:solidFill>
                <a:effectLst/>
                <a:latin typeface="+mn-lt"/>
                <a:ea typeface="+mn-ea"/>
                <a:cs typeface="+mn-cs"/>
              </a:rPr>
              <a:t>We initially positioned on the triangle as shown here.</a:t>
            </a:r>
          </a:p>
          <a:p>
            <a:pPr rtl="0"/>
            <a:endParaRPr lang="tr-T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withdrawal of Belgian Consortium, we repositioned ourselves to be more effective and efficient.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KocSistem</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Hisbim</a:t>
            </a:r>
            <a:r>
              <a:rPr lang="en-US" sz="1200" b="0" i="0" u="none" strike="noStrike" kern="1200" dirty="0">
                <a:solidFill>
                  <a:schemeClr val="tx1"/>
                </a:solidFill>
                <a:effectLst/>
                <a:latin typeface="+mn-lt"/>
                <a:ea typeface="+mn-ea"/>
                <a:cs typeface="+mn-cs"/>
              </a:rPr>
              <a:t> become</a:t>
            </a:r>
            <a:r>
              <a:rPr lang="en-US" sz="1200" b="0" i="0" u="none" strike="noStrike" kern="1200" baseline="0" dirty="0">
                <a:solidFill>
                  <a:schemeClr val="tx1"/>
                </a:solidFill>
                <a:effectLst/>
                <a:latin typeface="+mn-lt"/>
                <a:ea typeface="+mn-ea"/>
                <a:cs typeface="+mn-cs"/>
              </a:rPr>
              <a:t> tool providers. UNIT started a research program.</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FordOtosan</a:t>
            </a:r>
            <a:r>
              <a:rPr lang="en-US" sz="1200" b="0" i="0" u="none" strike="noStrike" kern="1200" baseline="0" dirty="0">
                <a:solidFill>
                  <a:schemeClr val="tx1"/>
                </a:solidFill>
                <a:effectLst/>
                <a:latin typeface="+mn-lt"/>
                <a:ea typeface="+mn-ea"/>
                <a:cs typeface="+mn-cs"/>
              </a:rPr>
              <a:t> joined in the consortium as industrial use case provider.</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We reduced the number of industrial cases that we’ve focused on to three domain, which are ALM and PLM from aerospace. automotive and military software business.</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2827589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Let</a:t>
            </a:r>
            <a:r>
              <a:rPr lang="tr-TR" dirty="0"/>
              <a:t> me </a:t>
            </a:r>
            <a:r>
              <a:rPr lang="tr-TR" dirty="0" err="1"/>
              <a:t>introduce</a:t>
            </a:r>
            <a:r>
              <a:rPr lang="tr-TR" dirty="0"/>
              <a:t> </a:t>
            </a:r>
            <a:r>
              <a:rPr lang="tr-TR" dirty="0" err="1"/>
              <a:t>your</a:t>
            </a:r>
            <a:r>
              <a:rPr lang="tr-TR" baseline="0" dirty="0"/>
              <a:t> </a:t>
            </a:r>
            <a:r>
              <a:rPr lang="tr-TR" baseline="0" dirty="0" err="1"/>
              <a:t>three</a:t>
            </a:r>
            <a:r>
              <a:rPr lang="tr-TR" baseline="0" dirty="0"/>
              <a:t> </a:t>
            </a:r>
            <a:r>
              <a:rPr lang="tr-TR" baseline="0" dirty="0" err="1"/>
              <a:t>pillar</a:t>
            </a:r>
            <a:r>
              <a:rPr lang="tr-TR" baseline="0" dirty="0"/>
              <a:t>, </a:t>
            </a:r>
            <a:r>
              <a:rPr lang="tr-TR" baseline="0" dirty="0" err="1"/>
              <a:t>motivation</a:t>
            </a:r>
            <a:r>
              <a:rPr lang="tr-TR" baseline="0" dirty="0"/>
              <a:t>, </a:t>
            </a:r>
            <a:r>
              <a:rPr lang="tr-TR" baseline="0" dirty="0" err="1"/>
              <a:t>three</a:t>
            </a:r>
            <a:r>
              <a:rPr lang="tr-TR" baseline="0" dirty="0"/>
              <a:t> main </a:t>
            </a:r>
            <a:r>
              <a:rPr lang="tr-TR" baseline="0" dirty="0" err="1"/>
              <a:t>functionality</a:t>
            </a:r>
            <a:r>
              <a:rPr lang="tr-TR" baseline="0" dirty="0"/>
              <a:t> of </a:t>
            </a:r>
            <a:r>
              <a:rPr lang="tr-TR" baseline="0" dirty="0" err="1"/>
              <a:t>the</a:t>
            </a:r>
            <a:r>
              <a:rPr lang="tr-TR" baseline="0" dirty="0"/>
              <a:t> </a:t>
            </a:r>
            <a:r>
              <a:rPr lang="tr-TR" baseline="0" dirty="0" err="1"/>
              <a:t>project</a:t>
            </a:r>
            <a:r>
              <a:rPr lang="tr-TR" baseline="0" dirty="0"/>
              <a:t>.</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67299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23141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11847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extLst>
      <p:ext uri="{BB962C8B-B14F-4D97-AF65-F5344CB8AC3E}">
        <p14:creationId xmlns:p14="http://schemas.microsoft.com/office/powerpoint/2010/main" val="973713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B6B48BC1-51EF-4836-BF29-6EBB4E32D073}" type="datetime4">
              <a:rPr kumimoji="0" lang="en-GB"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 November 2016</a:t>
            </a:fld>
            <a:endParaRPr kumimoji="0" lang="de-DE" altLang="de-DE" sz="1800" b="0" i="0" u="none" strike="noStrike" kern="0" cap="none" spc="0" normalizeH="0" baseline="0" noProof="0">
              <a:ln>
                <a:noFill/>
              </a:ln>
              <a:solidFill>
                <a:sysClr val="windowText" lastClr="000000"/>
              </a:solidFill>
              <a:effectLst/>
              <a:uLnTx/>
              <a:uFillTx/>
            </a:endParaRPr>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ModelWriter KO preparation</a:t>
            </a:r>
            <a:endParaRPr kumimoji="0" lang="de-DE" altLang="de-DE" sz="1800" b="0" i="0" u="none" strike="noStrike" kern="0" cap="none" spc="0" normalizeH="0" baseline="0" noProof="0">
              <a:ln>
                <a:noFill/>
              </a:ln>
              <a:solidFill>
                <a:sysClr val="windowText" lastClr="000000"/>
              </a:solidFill>
              <a:effectLst/>
              <a:uLnTx/>
              <a:uFillTx/>
            </a:endParaRPr>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43007711-F412-4B4A-AA73-3C02C4A23745}" type="slidenum">
              <a:rPr kumimoji="0" lang="de-DE" altLang="de-DE"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50951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B3DD9839-4C14-4CC6-8473-7971309ACED1}" type="datetime4">
              <a:rPr kumimoji="0" lang="en-GB"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 November 2016</a:t>
            </a:fld>
            <a:endParaRPr kumimoji="0" lang="de-DE" altLang="de-DE" sz="1800" b="0" i="0" u="none" strike="noStrike" kern="0" cap="none" spc="0" normalizeH="0" baseline="0" noProof="0">
              <a:ln>
                <a:noFill/>
              </a:ln>
              <a:solidFill>
                <a:sysClr val="windowText" lastClr="000000"/>
              </a:solidFill>
              <a:effectLst/>
              <a:uLnTx/>
              <a:uFillTx/>
            </a:endParaRPr>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ModelWriter KO preparation</a:t>
            </a:r>
            <a:endParaRPr kumimoji="0" lang="de-DE" altLang="de-DE" sz="1800" b="0" i="0" u="none" strike="noStrike" kern="0" cap="none" spc="0" normalizeH="0" baseline="0" noProof="0">
              <a:ln>
                <a:noFill/>
              </a:ln>
              <a:solidFill>
                <a:sysClr val="windowText" lastClr="000000"/>
              </a:solidFill>
              <a:effectLst/>
              <a:uLnTx/>
              <a:uFillTx/>
            </a:endParaRPr>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EA523E6A-0F41-4F2E-B3F3-21E4DE4C571B}" type="slidenum">
              <a:rPr kumimoji="0" lang="de-DE" altLang="de-DE"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273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extLst>
      <p:ext uri="{BB962C8B-B14F-4D97-AF65-F5344CB8AC3E}">
        <p14:creationId xmlns:p14="http://schemas.microsoft.com/office/powerpoint/2010/main" val="37762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3021676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239402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362147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4907558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521089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58589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863087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08685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96144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641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582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162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504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24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1423509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Footer Placeholder 6"/>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507436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MPM4CPS MC and WG meeting in Gdansk, Poland, 14-16 September 2016</a:t>
            </a:r>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034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27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8080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315606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64129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702521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679956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32693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573400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1"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10016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5"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450731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46391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3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1485720" y="1331640"/>
            <a:ext cx="6316200" cy="5039640"/>
          </a:xfrm>
          <a:prstGeom prst="rect">
            <a:avLst/>
          </a:prstGeom>
          <a:ln>
            <a:noFill/>
          </a:ln>
        </p:spPr>
      </p:pic>
      <p:pic>
        <p:nvPicPr>
          <p:cNvPr id="36" name="Picture 35"/>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73229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9787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1"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242041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2501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5"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216739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01124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347070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0"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1"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2"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221696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5"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6"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040602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0"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669527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9184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5129017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5"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8"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0175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0"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71"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72" name="Picture 71"/>
          <p:cNvPicPr/>
          <p:nvPr/>
        </p:nvPicPr>
        <p:blipFill>
          <a:blip r:embed="rId2"/>
          <a:stretch/>
        </p:blipFill>
        <p:spPr>
          <a:xfrm>
            <a:off x="1485720" y="1331640"/>
            <a:ext cx="6316200" cy="5039640"/>
          </a:xfrm>
          <a:prstGeom prst="rect">
            <a:avLst/>
          </a:prstGeom>
          <a:ln>
            <a:noFill/>
          </a:ln>
        </p:spPr>
      </p:pic>
      <p:pic>
        <p:nvPicPr>
          <p:cNvPr id="73" name="Picture 72"/>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119613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76473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073416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17220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3.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jp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719" r:id="rId17"/>
    <p:sldLayoutId id="2147483720" r:id="rId18"/>
    <p:sldLayoutId id="2147483721"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995467" y="260648"/>
            <a:ext cx="1870846" cy="529927"/>
          </a:xfrm>
          <a:prstGeom prst="rect">
            <a:avLst/>
          </a:prstGeom>
        </p:spPr>
      </p:pic>
      <p:sp>
        <p:nvSpPr>
          <p:cNvPr id="6" name="Footer Placeholder 5"/>
          <p:cNvSpPr>
            <a:spLocks noGrp="1"/>
          </p:cNvSpPr>
          <p:nvPr>
            <p:ph type="ftr" sz="quarter" idx="3"/>
          </p:nvPr>
        </p:nvSpPr>
        <p:spPr>
          <a:xfrm>
            <a:off x="683568" y="6356350"/>
            <a:ext cx="720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MPM4CPS MC and WG meeting in Gdansk, Poland, 14-16 September 2016</a:t>
            </a:r>
            <a:endParaRPr lang="tr-TR" dirty="0"/>
          </a:p>
        </p:txBody>
      </p:sp>
    </p:spTree>
    <p:extLst>
      <p:ext uri="{BB962C8B-B14F-4D97-AF65-F5344CB8AC3E}">
        <p14:creationId xmlns:p14="http://schemas.microsoft.com/office/powerpoint/2010/main" val="11240542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dt="0"/>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 name="CustomShape 1" hidden="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78135DA-D833-4B9A-B3C4-4D0A617FD125}"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4" name="PlaceHolder 2"/>
          <p:cNvSpPr>
            <a:spLocks noGrp="1"/>
          </p:cNvSpPr>
          <p:nvPr>
            <p:ph type="title"/>
          </p:nvPr>
        </p:nvSpPr>
        <p:spPr>
          <a:xfrm>
            <a:off x="395640" y="404640"/>
            <a:ext cx="8280720" cy="1469520"/>
          </a:xfrm>
          <a:prstGeom prst="rect">
            <a:avLst/>
          </a:prstGeom>
        </p:spPr>
        <p:txBody>
          <a:bodyPr anchor="b"/>
          <a:lstStyle/>
          <a:p>
            <a:pPr>
              <a:lnSpc>
                <a:spcPct val="100000"/>
              </a:lnSpc>
            </a:pPr>
            <a:r>
              <a:rPr lang="nl-NL" sz="2800" b="1" strike="noStrike" spc="-1">
                <a:solidFill>
                  <a:srgbClr val="FFFFFF"/>
                </a:solidFill>
                <a:uFill>
                  <a:solidFill>
                    <a:srgbClr val="FFFFFF"/>
                  </a:solidFill>
                </a:uFill>
                <a:latin typeface="Arial"/>
              </a:rPr>
              <a:t>Title of your separator slide 
(Arial bold 28 pts)</a:t>
            </a:r>
            <a:endParaRPr lang="nl-NL" sz="1800" b="0" strike="noStrike" spc="-1">
              <a:solidFill>
                <a:srgbClr val="000000"/>
              </a:solidFill>
              <a:uFill>
                <a:solidFill>
                  <a:srgbClr val="FFFFFF"/>
                </a:solidFill>
              </a:uFill>
              <a:latin typeface="Calibri"/>
            </a:endParaRPr>
          </a:p>
        </p:txBody>
      </p:sp>
      <p:sp>
        <p:nvSpPr>
          <p:cNvPr id="2"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16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16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192030568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7" name="CustomShape 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CBD70F-60D2-4C26-AA6C-D3FB9297B567}"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38" name="PlaceHolder 2"/>
          <p:cNvSpPr>
            <a:spLocks noGrp="1"/>
          </p:cNvSpPr>
          <p:nvPr>
            <p:ph type="title"/>
          </p:nvPr>
        </p:nvSpPr>
        <p:spPr>
          <a:xfrm>
            <a:off x="468000" y="144000"/>
            <a:ext cx="6227640" cy="827640"/>
          </a:xfrm>
          <a:prstGeom prst="rect">
            <a:avLst/>
          </a:prstGeom>
        </p:spPr>
        <p:txBody>
          <a:bodyPr anchor="b"/>
          <a:lstStyle/>
          <a:p>
            <a:pPr>
              <a:lnSpc>
                <a:spcPct val="100000"/>
              </a:lnSpc>
            </a:pPr>
            <a:r>
              <a:rPr lang="nl-NL" sz="2400" b="1" strike="noStrike" spc="-1">
                <a:solidFill>
                  <a:srgbClr val="00A651"/>
                </a:solidFill>
                <a:uFill>
                  <a:solidFill>
                    <a:srgbClr val="FFFFFF"/>
                  </a:solidFill>
                </a:uFill>
                <a:latin typeface="Arial"/>
              </a:rPr>
              <a:t>Title of your slide (Arial bold 24 pts)
Subtitle - if applicable - (Arial bold 24 pts)</a:t>
            </a:r>
            <a:endParaRPr lang="nl-NL" sz="1800" b="0" strike="noStrike" spc="-1">
              <a:solidFill>
                <a:srgbClr val="000000"/>
              </a:solidFill>
              <a:uFill>
                <a:solidFill>
                  <a:srgbClr val="FFFFFF"/>
                </a:solidFill>
              </a:uFill>
              <a:latin typeface="Calibri"/>
            </a:endParaRPr>
          </a:p>
        </p:txBody>
      </p:sp>
      <p:sp>
        <p:nvSpPr>
          <p:cNvPr id="39" name="PlaceHolder 3"/>
          <p:cNvSpPr>
            <a:spLocks noGrp="1"/>
          </p:cNvSpPr>
          <p:nvPr>
            <p:ph type="body"/>
          </p:nvPr>
        </p:nvSpPr>
        <p:spPr>
          <a:xfrm>
            <a:off x="468000" y="1332000"/>
            <a:ext cx="8352000" cy="5039640"/>
          </a:xfrm>
          <a:prstGeom prst="rect">
            <a:avLst/>
          </a:prstGeom>
        </p:spPr>
        <p:txBody>
          <a:bodyPr/>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2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2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2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Sixth Outline Level</a:t>
            </a:r>
          </a:p>
          <a:p>
            <a:pPr>
              <a:lnSpc>
                <a:spcPct val="100000"/>
              </a:lnSpc>
            </a:pPr>
            <a:r>
              <a:rPr lang="nl-NL" sz="2200" b="0" strike="noStrike" spc="-1">
                <a:solidFill>
                  <a:srgbClr val="000000"/>
                </a:solidFill>
                <a:uFill>
                  <a:solidFill>
                    <a:srgbClr val="FFFFFF"/>
                  </a:solidFill>
                </a:uFill>
                <a:latin typeface="Arial"/>
              </a:rPr>
              <a:t>Seventh Outline LevelClick to edit Master text styles (22 pts)</a:t>
            </a:r>
          </a:p>
          <a:p>
            <a:pPr>
              <a:lnSpc>
                <a:spcPct val="100000"/>
              </a:lnSpc>
            </a:pPr>
            <a:endParaRPr lang="nl-NL" sz="22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nl-NL" sz="2200" b="0" strike="noStrike" spc="-1">
                <a:solidFill>
                  <a:srgbClr val="000000"/>
                </a:solidFill>
                <a:uFill>
                  <a:solidFill>
                    <a:srgbClr val="FFFFFF"/>
                  </a:solidFill>
                </a:uFill>
                <a:latin typeface="Arial"/>
              </a:rPr>
              <a:t>Click to edit Master text styles (22 pts)</a:t>
            </a:r>
          </a:p>
          <a:p>
            <a:pPr marL="625320" lvl="1" indent="-264600">
              <a:lnSpc>
                <a:spcPct val="100000"/>
              </a:lnSpc>
              <a:buClr>
                <a:srgbClr val="000000"/>
              </a:buClr>
              <a:buFont typeface="Arial"/>
              <a:buChar char="­"/>
            </a:pPr>
            <a:r>
              <a:rPr lang="nl-NL" sz="2000" b="0" strike="noStrike" spc="-1">
                <a:solidFill>
                  <a:srgbClr val="000000"/>
                </a:solidFill>
                <a:uFill>
                  <a:solidFill>
                    <a:srgbClr val="FFFFFF"/>
                  </a:solidFill>
                </a:uFill>
                <a:latin typeface="Arial"/>
              </a:rPr>
              <a:t>Second level (20 pts)</a:t>
            </a:r>
            <a:endParaRPr lang="nl-NL" sz="2200" b="0" strike="noStrike" spc="-1">
              <a:solidFill>
                <a:srgbClr val="000000"/>
              </a:solidFill>
              <a:uFill>
                <a:solidFill>
                  <a:srgbClr val="FFFFFF"/>
                </a:solidFill>
              </a:uFill>
              <a:latin typeface="Arial"/>
            </a:endParaRPr>
          </a:p>
          <a:p>
            <a:pPr marL="898560" lvl="2" indent="-272520">
              <a:lnSpc>
                <a:spcPct val="100000"/>
              </a:lnSpc>
              <a:buClr>
                <a:srgbClr val="000000"/>
              </a:buClr>
              <a:buFont typeface="Wingdings" charset="2"/>
              <a:buChar char=""/>
            </a:pPr>
            <a:r>
              <a:rPr lang="nl-NL" sz="1800" b="0" strike="noStrike" spc="-1">
                <a:solidFill>
                  <a:srgbClr val="000000"/>
                </a:solidFill>
                <a:uFill>
                  <a:solidFill>
                    <a:srgbClr val="FFFFFF"/>
                  </a:solidFill>
                </a:uFill>
                <a:latin typeface="Arial"/>
              </a:rPr>
              <a:t>Third level (18 pts)</a:t>
            </a:r>
            <a:endParaRPr lang="nl-NL" sz="2200" b="0" strike="noStrike" spc="-1">
              <a:solidFill>
                <a:srgbClr val="000000"/>
              </a:solidFill>
              <a:uFill>
                <a:solidFill>
                  <a:srgbClr val="FFFFFF"/>
                </a:solidFill>
              </a:uFill>
              <a:latin typeface="Arial"/>
            </a:endParaRPr>
          </a:p>
          <a:p>
            <a:pPr marL="1163520" lvl="3" indent="-2646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Fourth level (16 pts)</a:t>
            </a:r>
            <a:endParaRPr lang="nl-NL" sz="2200" b="0" strike="noStrike" spc="-1">
              <a:solidFill>
                <a:srgbClr val="000000"/>
              </a:solidFill>
              <a:uFill>
                <a:solidFill>
                  <a:srgbClr val="FFFFFF"/>
                </a:solidFill>
              </a:uFill>
              <a:latin typeface="Arial"/>
            </a:endParaRPr>
          </a:p>
          <a:p>
            <a:pPr marL="1523880" lvl="4" indent="-3600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Fifth level (16 pts)</a:t>
            </a:r>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2053914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image" Target="../media/image42.jpeg"/><Relationship Id="rId12"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diagramColors" Target="../diagrams/colors2.xml"/><Relationship Id="rId5" Type="http://schemas.openxmlformats.org/officeDocument/2006/relationships/image" Target="../media/image24.jpeg"/><Relationship Id="rId10" Type="http://schemas.openxmlformats.org/officeDocument/2006/relationships/diagramQuickStyle" Target="../diagrams/quickStyle2.xml"/><Relationship Id="rId4" Type="http://schemas.openxmlformats.org/officeDocument/2006/relationships/image" Target="../media/image20.jpeg"/><Relationship Id="rId9" Type="http://schemas.openxmlformats.org/officeDocument/2006/relationships/diagramLayout" Target="../diagrams/layout2.xml"/><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hyperlink" Target="mailto:project@modelwriter.eu" TargetMode="External"/><Relationship Id="rId4" Type="http://schemas.openxmlformats.org/officeDocument/2006/relationships/hyperlink" Target="mailto:ferhat@computer.org" TargetMode="Externa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3.jpeg"/><Relationship Id="rId7" Type="http://schemas.openxmlformats.org/officeDocument/2006/relationships/diagramQuickStyle" Target="../diagrams/quickStyle3.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3.jpeg"/><Relationship Id="rId4" Type="http://schemas.openxmlformats.org/officeDocument/2006/relationships/image" Target="../media/image25.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slide" Target="slide3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7.xml"/><Relationship Id="rId5" Type="http://schemas.openxmlformats.org/officeDocument/2006/relationships/image" Target="../media/image57.jpe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8.jpeg"/><Relationship Id="rId15" Type="http://schemas.openxmlformats.org/officeDocument/2006/relationships/image" Target="../media/image32.png"/><Relationship Id="rId10" Type="http://schemas.openxmlformats.org/officeDocument/2006/relationships/image" Target="../media/image20.jpeg"/><Relationship Id="rId4" Type="http://schemas.openxmlformats.org/officeDocument/2006/relationships/image" Target="../media/image26.jpeg"/><Relationship Id="rId9" Type="http://schemas.openxmlformats.org/officeDocument/2006/relationships/image" Target="../media/image18.jpe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jpeg"/><Relationship Id="rId3" Type="http://schemas.openxmlformats.org/officeDocument/2006/relationships/image" Target="../media/image27.png"/><Relationship Id="rId7" Type="http://schemas.openxmlformats.org/officeDocument/2006/relationships/image" Target="../media/image25.png"/><Relationship Id="rId12"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jpeg"/><Relationship Id="rId5" Type="http://schemas.openxmlformats.org/officeDocument/2006/relationships/image" Target="../media/image28.jpeg"/><Relationship Id="rId10" Type="http://schemas.openxmlformats.org/officeDocument/2006/relationships/image" Target="../media/image18.jpeg"/><Relationship Id="rId4" Type="http://schemas.openxmlformats.org/officeDocument/2006/relationships/image" Target="../media/image26.jpeg"/><Relationship Id="rId9" Type="http://schemas.openxmlformats.org/officeDocument/2006/relationships/image" Target="../media/image24.jpe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79" name="Picture 5"/>
          <p:cNvPicPr/>
          <p:nvPr/>
        </p:nvPicPr>
        <p:blipFill>
          <a:blip r:embed="rId4"/>
          <a:srcRect l="807" t="2257" r="3006" b="4465"/>
          <a:stretch/>
        </p:blipFill>
        <p:spPr>
          <a:xfrm>
            <a:off x="268920" y="1196640"/>
            <a:ext cx="7893360" cy="3960000"/>
          </a:xfrm>
          <a:prstGeom prst="rect">
            <a:avLst/>
          </a:prstGeom>
          <a:ln>
            <a:noFill/>
          </a:ln>
        </p:spPr>
      </p:pic>
      <p:sp>
        <p:nvSpPr>
          <p:cNvPr id="80"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1"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6"/>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372161970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randombar(horizontal)">
                                      <p:cBhvr additive="repl">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ModelWriter </a:t>
            </a:r>
            <a:br>
              <a:rPr lang="en-GB" dirty="0"/>
            </a:br>
            <a:r>
              <a:rPr lang="en-GB" dirty="0">
                <a:solidFill>
                  <a:schemeClr val="tx1">
                    <a:lumMod val="50000"/>
                    <a:lumOff val="50000"/>
                  </a:schemeClr>
                </a:solidFill>
              </a:rPr>
              <a:t>bi-directional</a:t>
            </a:r>
            <a:r>
              <a:rPr lang="en-GB" dirty="0"/>
              <a:t> </a:t>
            </a:r>
            <a:r>
              <a:rPr lang="en-GB" dirty="0">
                <a:solidFill>
                  <a:schemeClr val="tx1">
                    <a:lumMod val="50000"/>
                    <a:lumOff val="50000"/>
                  </a:schemeClr>
                </a:solidFill>
              </a:rPr>
              <a:t>Knowledge Capture tool</a:t>
            </a:r>
          </a:p>
        </p:txBody>
      </p:sp>
      <p:pic>
        <p:nvPicPr>
          <p:cNvPr id="4" name="Picture 3"/>
          <p:cNvPicPr/>
          <p:nvPr/>
        </p:nvPicPr>
        <p:blipFill rotWithShape="1">
          <a:blip r:embed="rId3">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br>
              <a:rPr lang="tr-TR" sz="4800" dirty="0"/>
            </a:br>
            <a:endParaRPr lang="en-US" sz="4800" dirty="0"/>
          </a:p>
        </p:txBody>
      </p:sp>
    </p:spTree>
    <p:extLst>
      <p:ext uri="{BB962C8B-B14F-4D97-AF65-F5344CB8AC3E}">
        <p14:creationId xmlns:p14="http://schemas.microsoft.com/office/powerpoint/2010/main" val="356304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Airbus</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Synchronization of regulation documentation with a design rule repository</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91834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49884" y="1340768"/>
            <a:ext cx="6781800" cy="4000500"/>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68000" y="144000"/>
            <a:ext cx="6624280" cy="828000"/>
          </a:xfrm>
        </p:spPr>
        <p:txBody>
          <a:bodyPr/>
          <a:lstStyle/>
          <a:p>
            <a:r>
              <a:rPr lang="en-GB" dirty="0"/>
              <a:t>SIDP: System Installation Design Principles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73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Component Ontology and Rules</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Structural_Element</a:t>
              </a:r>
              <a:r>
                <a:rPr kumimoji="0" lang="en-GB" sz="1600" b="0" i="0" u="none" strike="noStrike" kern="0" cap="none" spc="0" normalizeH="0" baseline="0" noProof="0" dirty="0">
                  <a:ln>
                    <a:noFill/>
                  </a:ln>
                  <a:solidFill>
                    <a:sysClr val="windowText" lastClr="000000"/>
                  </a:solidFill>
                  <a:effectLst/>
                  <a:uLnTx/>
                  <a:uFillTx/>
                </a:rPr>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Pclamp</a:t>
              </a:r>
              <a:r>
                <a:rPr kumimoji="0" lang="en-GB" sz="1600" b="0" i="0" u="none" strike="noStrike" kern="0" cap="none" spc="0" normalizeH="0" baseline="0" noProof="0" dirty="0">
                  <a:ln>
                    <a:noFill/>
                  </a:ln>
                  <a:solidFill>
                    <a:sysClr val="windowText" lastClr="000000"/>
                  </a:solidFill>
                  <a:effectLst/>
                  <a:uLnTx/>
                  <a:uFillTx/>
                </a:rPr>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B050"/>
                  </a:solidFill>
                  <a:effectLst/>
                  <a:uLnTx/>
                  <a:uFillTx/>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ObjectProperties</a:t>
              </a:r>
              <a:endParaRPr kumimoji="0" lang="en-GB" sz="1050" b="0" i="0" u="none" strike="noStrike" kern="0" cap="none" spc="0" normalizeH="0" baseline="0" noProof="0" dirty="0">
                <a:ln>
                  <a:noFill/>
                </a:ln>
                <a:solidFill>
                  <a:sysClr val="windowText" lastClr="000000"/>
                </a:solidFill>
                <a:effectLst/>
                <a:uLnTx/>
                <a:uFillTx/>
              </a:endParaRPr>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subClassOf</a:t>
              </a:r>
              <a:endParaRPr kumimoji="0" lang="en-GB" sz="1050" b="0" i="0" u="none" strike="noStrike" kern="0" cap="none" spc="0" normalizeH="0" baseline="0" noProof="0" dirty="0">
                <a:ln>
                  <a:noFill/>
                </a:ln>
                <a:solidFill>
                  <a:sysClr val="windowText" lastClr="000000"/>
                </a:solidFill>
                <a:effectLst/>
                <a:uLnTx/>
                <a:uFillTx/>
              </a:endParaRPr>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Rdfs:label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Skos:prefLabel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AnnotationProperties</a:t>
              </a:r>
              <a:endParaRPr kumimoji="0" lang="en-GB" sz="1050" b="0" i="0" u="none" strike="noStrike" kern="0" cap="none" spc="0" normalizeH="0" baseline="0" noProof="0" dirty="0">
                <a:ln>
                  <a:noFill/>
                </a:ln>
                <a:solidFill>
                  <a:sysClr val="windowText" lastClr="000000"/>
                </a:solidFill>
                <a:effectLst/>
                <a:uLnTx/>
                <a:uFillTx/>
              </a:endParaRPr>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70C0"/>
                  </a:solidFill>
                  <a:effectLst/>
                  <a:uLnTx/>
                  <a:uFillTx/>
                </a:rPr>
                <a:t>“P-clamp    NSA5516    can be fixed on X with Y”</a:t>
              </a: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“Physical component”</a:t>
              </a:r>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“Standard reference”</a:t>
              </a:r>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2" name="Rectangle 1"/>
          <p:cNvSpPr/>
          <p:nvPr/>
        </p:nvSpPr>
        <p:spPr>
          <a:xfrm>
            <a:off x="558194" y="1199074"/>
            <a:ext cx="7686214" cy="984885"/>
          </a:xfrm>
          <a:prstGeom prst="rect">
            <a:avLst/>
          </a:prstGeom>
        </p:spPr>
        <p:txBody>
          <a:bodyPr wrap="square">
            <a:spAutoFit/>
          </a:bodyPr>
          <a:lstStyle/>
          <a:p>
            <a:r>
              <a:rPr lang="en-US" sz="1600" b="1" u="sng" dirty="0">
                <a:solidFill>
                  <a:srgbClr val="00A651"/>
                </a:solidFill>
                <a:latin typeface="Arial" pitchFamily="34" charset="0"/>
                <a:ea typeface="+mj-ea"/>
                <a:cs typeface="Arial" pitchFamily="34" charset="0"/>
              </a:rPr>
              <a:t>Objectives:</a:t>
            </a:r>
          </a:p>
          <a:p>
            <a:pPr marL="285750" indent="-285750">
              <a:lnSpc>
                <a:spcPct val="150000"/>
              </a:lnSpc>
              <a:buFont typeface="Wingdings" panose="05000000000000000000" pitchFamily="2" charset="2"/>
              <a:buChar char="§"/>
            </a:pPr>
            <a:r>
              <a:rPr lang="en-US" sz="1600" kern="0" dirty="0">
                <a:solidFill>
                  <a:sysClr val="windowText" lastClr="000000"/>
                </a:solidFill>
              </a:rPr>
              <a:t>Manage rules/design principles and improve traceability </a:t>
            </a:r>
            <a:endParaRPr lang="tr-TR" sz="1600" kern="0" dirty="0">
              <a:solidFill>
                <a:sysClr val="windowText" lastClr="000000"/>
              </a:solidFill>
            </a:endParaRPr>
          </a:p>
          <a:p>
            <a:pPr marL="285750" indent="-285750">
              <a:buFont typeface="Wingdings" panose="05000000000000000000" pitchFamily="2" charset="2"/>
              <a:buChar char="§"/>
            </a:pPr>
            <a:r>
              <a:rPr lang="en-US" sz="1600" kern="0" dirty="0">
                <a:solidFill>
                  <a:sysClr val="windowText" lastClr="000000"/>
                </a:solidFill>
              </a:rPr>
              <a:t>Automate identification of design conflicts against rules </a:t>
            </a:r>
            <a:r>
              <a:rPr lang="en-US" dirty="0"/>
              <a:t>	</a:t>
            </a:r>
            <a:r>
              <a:rPr lang="en-US"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337569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Ford Otosan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Synchronization of Design Specifications with Computer Aided Design Data in Product Lifecycle Management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81535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BOM and Design Specifications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12" y="1544509"/>
            <a:ext cx="7885840" cy="420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V="1">
            <a:off x="4860032" y="5373216"/>
            <a:ext cx="792088" cy="8760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61814" y="6213399"/>
            <a:ext cx="3094117" cy="369332"/>
          </a:xfrm>
          <a:prstGeom prst="rect">
            <a:avLst/>
          </a:prstGeom>
        </p:spPr>
        <p:txBody>
          <a:bodyPr wrap="none">
            <a:spAutoFit/>
          </a:bodyPr>
          <a:lstStyle/>
          <a:p>
            <a:pPr lvl="0">
              <a:defRPr/>
            </a:pPr>
            <a:r>
              <a:rPr lang="en-GB" kern="0" dirty="0">
                <a:solidFill>
                  <a:sysClr val="windowText" lastClr="000000"/>
                </a:solidFill>
              </a:rPr>
              <a:t>“Computer-aided Design Data”</a:t>
            </a:r>
          </a:p>
        </p:txBody>
      </p:sp>
      <p:cxnSp>
        <p:nvCxnSpPr>
          <p:cNvPr id="14" name="Straight Arrow Connector 13"/>
          <p:cNvCxnSpPr/>
          <p:nvPr/>
        </p:nvCxnSpPr>
        <p:spPr>
          <a:xfrm flipH="1" flipV="1">
            <a:off x="2267744" y="5013176"/>
            <a:ext cx="576064" cy="72008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296749" y="5772712"/>
            <a:ext cx="2249334" cy="369332"/>
          </a:xfrm>
          <a:prstGeom prst="rect">
            <a:avLst/>
          </a:prstGeom>
        </p:spPr>
        <p:txBody>
          <a:bodyPr wrap="none">
            <a:spAutoFit/>
          </a:bodyPr>
          <a:lstStyle/>
          <a:p>
            <a:pPr lvl="0">
              <a:defRPr/>
            </a:pPr>
            <a:r>
              <a:rPr lang="en-GB" kern="0" dirty="0">
                <a:solidFill>
                  <a:sysClr val="windowText" lastClr="000000"/>
                </a:solidFill>
              </a:rPr>
              <a:t>“Bill of Material Data”</a:t>
            </a:r>
          </a:p>
        </p:txBody>
      </p:sp>
      <p:pic>
        <p:nvPicPr>
          <p:cNvPr id="17" name="Picture 16"/>
          <p:cNvPicPr>
            <a:picLocks noChangeAspect="1"/>
          </p:cNvPicPr>
          <p:nvPr/>
        </p:nvPicPr>
        <p:blipFill>
          <a:blip r:embed="rId4"/>
          <a:stretch>
            <a:fillRect/>
          </a:stretch>
        </p:blipFill>
        <p:spPr>
          <a:xfrm>
            <a:off x="296963" y="14003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 name="Rectangle 24"/>
          <p:cNvSpPr/>
          <p:nvPr/>
        </p:nvSpPr>
        <p:spPr>
          <a:xfrm>
            <a:off x="5148941" y="1073588"/>
            <a:ext cx="1566454" cy="369332"/>
          </a:xfrm>
          <a:prstGeom prst="rect">
            <a:avLst/>
          </a:prstGeom>
        </p:spPr>
        <p:txBody>
          <a:bodyPr wrap="none">
            <a:spAutoFit/>
          </a:bodyPr>
          <a:lstStyle/>
          <a:p>
            <a:pPr lvl="0">
              <a:defRPr/>
            </a:pPr>
            <a:r>
              <a:rPr lang="en-GB" kern="0" dirty="0">
                <a:solidFill>
                  <a:sysClr val="windowText" lastClr="000000"/>
                </a:solidFill>
              </a:rPr>
              <a:t>“Design Rules”</a:t>
            </a:r>
          </a:p>
        </p:txBody>
      </p:sp>
      <p:pic>
        <p:nvPicPr>
          <p:cNvPr id="26" name="Picture 25"/>
          <p:cNvPicPr>
            <a:picLocks noChangeAspect="1"/>
          </p:cNvPicPr>
          <p:nvPr/>
        </p:nvPicPr>
        <p:blipFill>
          <a:blip r:embed="rId4"/>
          <a:stretch>
            <a:fillRect/>
          </a:stretch>
        </p:blipFill>
        <p:spPr>
          <a:xfrm>
            <a:off x="449363" y="15527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7" name="Picture 26"/>
          <p:cNvPicPr>
            <a:picLocks noChangeAspect="1"/>
          </p:cNvPicPr>
          <p:nvPr/>
        </p:nvPicPr>
        <p:blipFill>
          <a:blip r:embed="rId4"/>
          <a:stretch>
            <a:fillRect/>
          </a:stretch>
        </p:blipFill>
        <p:spPr>
          <a:xfrm>
            <a:off x="601763" y="17051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2" name="Straight Arrow Connector 21"/>
          <p:cNvCxnSpPr/>
          <p:nvPr/>
        </p:nvCxnSpPr>
        <p:spPr>
          <a:xfrm flipH="1">
            <a:off x="3744582" y="1250450"/>
            <a:ext cx="1331474" cy="4503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83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Havelsan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Integration with Application Lifecycle Management to ensure reliability and consistency in the system under development.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pic>
        <p:nvPicPr>
          <p:cNvPr id="4" name="Content Placeholder 4"/>
          <p:cNvPicPr>
            <a:picLocks noChangeAspect="1"/>
          </p:cNvPicPr>
          <p:nvPr/>
        </p:nvPicPr>
        <p:blipFill>
          <a:blip r:embed="rId3"/>
          <a:stretch>
            <a:fillRect/>
          </a:stretch>
        </p:blipFill>
        <p:spPr>
          <a:xfrm>
            <a:off x="315164" y="1196752"/>
            <a:ext cx="8513672" cy="4187542"/>
          </a:xfrm>
          <a:prstGeom prst="rect">
            <a:avLst/>
          </a:prstGeom>
        </p:spPr>
      </p:pic>
    </p:spTree>
    <p:extLst>
      <p:ext uri="{BB962C8B-B14F-4D97-AF65-F5344CB8AC3E}">
        <p14:creationId xmlns:p14="http://schemas.microsoft.com/office/powerpoint/2010/main" val="191207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Analysis of Dynamically Configured Traceability Semantics</a:t>
            </a:r>
          </a:p>
        </p:txBody>
      </p:sp>
      <p:sp>
        <p:nvSpPr>
          <p:cNvPr id="15" name="Rectangle 14"/>
          <p:cNvSpPr/>
          <p:nvPr/>
        </p:nvSpPr>
        <p:spPr>
          <a:xfrm>
            <a:off x="179512" y="1109086"/>
            <a:ext cx="5312620" cy="369332"/>
          </a:xfrm>
          <a:prstGeom prst="rect">
            <a:avLst/>
          </a:prstGeom>
        </p:spPr>
        <p:txBody>
          <a:bodyPr wrap="square">
            <a:spAutoFit/>
          </a:bodyPr>
          <a:lstStyle/>
          <a:p>
            <a:pPr lvl="0">
              <a:defRPr/>
            </a:pPr>
            <a:r>
              <a:rPr lang="en-GB" kern="0" dirty="0">
                <a:solidFill>
                  <a:sysClr val="windowText" lastClr="000000"/>
                </a:solidFill>
              </a:rPr>
              <a:t>“Traceability Rules to define traceability semantics”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599632"/>
            <a:ext cx="8609522" cy="4681428"/>
          </a:xfrm>
          <a:prstGeom prst="rect">
            <a:avLst/>
          </a:prstGeom>
        </p:spPr>
      </p:pic>
      <p:cxnSp>
        <p:nvCxnSpPr>
          <p:cNvPr id="18" name="Straight Arrow Connector 17"/>
          <p:cNvCxnSpPr/>
          <p:nvPr/>
        </p:nvCxnSpPr>
        <p:spPr>
          <a:xfrm flipH="1">
            <a:off x="1835696" y="1478418"/>
            <a:ext cx="648072"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483768" y="5589240"/>
            <a:ext cx="720080" cy="6918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115616" y="6281060"/>
            <a:ext cx="5760640" cy="369332"/>
          </a:xfrm>
          <a:prstGeom prst="rect">
            <a:avLst/>
          </a:prstGeom>
        </p:spPr>
        <p:txBody>
          <a:bodyPr wrap="square">
            <a:spAutoFit/>
          </a:bodyPr>
          <a:lstStyle/>
          <a:p>
            <a:pPr lvl="0">
              <a:defRPr/>
            </a:pPr>
            <a:r>
              <a:rPr lang="en-GB" kern="0" dirty="0">
                <a:solidFill>
                  <a:sysClr val="windowText" lastClr="000000"/>
                </a:solidFill>
              </a:rPr>
              <a:t>“Various Traceability Analysis might be performed”</a:t>
            </a:r>
          </a:p>
        </p:txBody>
      </p:sp>
      <p:cxnSp>
        <p:nvCxnSpPr>
          <p:cNvPr id="31" name="Straight Arrow Connector 30"/>
          <p:cNvCxnSpPr/>
          <p:nvPr/>
        </p:nvCxnSpPr>
        <p:spPr>
          <a:xfrm>
            <a:off x="6516216" y="1478418"/>
            <a:ext cx="576064"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836332" y="1109086"/>
            <a:ext cx="3056148" cy="369332"/>
          </a:xfrm>
          <a:prstGeom prst="rect">
            <a:avLst/>
          </a:prstGeom>
        </p:spPr>
        <p:txBody>
          <a:bodyPr wrap="square">
            <a:spAutoFit/>
          </a:bodyPr>
          <a:lstStyle/>
          <a:p>
            <a:pPr lvl="0">
              <a:defRPr/>
            </a:pPr>
            <a:r>
              <a:rPr lang="en-GB" kern="0" dirty="0">
                <a:solidFill>
                  <a:sysClr val="windowText" lastClr="000000"/>
                </a:solidFill>
              </a:rPr>
              <a:t>Artefacts or part of artefacts</a:t>
            </a:r>
          </a:p>
        </p:txBody>
      </p:sp>
    </p:spTree>
    <p:extLst>
      <p:ext uri="{BB962C8B-B14F-4D97-AF65-F5344CB8AC3E}">
        <p14:creationId xmlns:p14="http://schemas.microsoft.com/office/powerpoint/2010/main" val="37916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9" y="3645024"/>
            <a:ext cx="589921" cy="589921"/>
          </a:xfrm>
          <a:prstGeom prst="rect">
            <a:avLst/>
          </a:prstGeom>
          <a:noFill/>
          <a:extLst>
            <a:ext uri="{909E8E84-426E-40DD-AFC4-6F175D3DCCD1}">
              <a14:hiddenFill xmlns:a14="http://schemas.microsoft.com/office/drawing/2010/main">
                <a:solidFill>
                  <a:srgbClr val="FFFFFF"/>
                </a:solidFill>
              </a14:hiddenFill>
            </a:ext>
          </a:extLst>
        </p:spPr>
      </p:pic>
      <p:sp>
        <p:nvSpPr>
          <p:cNvPr id="64" name="Straight Connector 3"/>
          <p:cNvSpPr/>
          <p:nvPr/>
        </p:nvSpPr>
        <p:spPr>
          <a:xfrm rot="8975849">
            <a:off x="2966282" y="387133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7488041" flipV="1">
            <a:off x="5409552" y="3404308"/>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376" y="3973310"/>
            <a:ext cx="952500" cy="44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within ModelWriter</a:t>
            </a:r>
            <a:br>
              <a:rPr lang="en-US" dirty="0"/>
            </a:br>
            <a:r>
              <a:rPr lang="tr-TR" dirty="0">
                <a:solidFill>
                  <a:schemeClr val="tx1">
                    <a:lumMod val="50000"/>
                    <a:lumOff val="50000"/>
                  </a:schemeClr>
                </a:solidFill>
              </a:rPr>
              <a:t>International Collaboration</a:t>
            </a:r>
            <a:endParaRPr lang="en-US" dirty="0"/>
          </a:p>
        </p:txBody>
      </p:sp>
      <p:sp>
        <p:nvSpPr>
          <p:cNvPr id="21" name="Straight Connector 3"/>
          <p:cNvSpPr/>
          <p:nvPr/>
        </p:nvSpPr>
        <p:spPr>
          <a:xfrm rot="8975849">
            <a:off x="5348322" y="276410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29" name="Group 28"/>
          <p:cNvGrpSpPr/>
          <p:nvPr/>
        </p:nvGrpSpPr>
        <p:grpSpPr>
          <a:xfrm>
            <a:off x="4550909" y="4307256"/>
            <a:ext cx="2224128" cy="789316"/>
            <a:chOff x="2693688" y="108928"/>
            <a:chExt cx="2224128" cy="789316"/>
          </a:xfrm>
          <a:solidFill>
            <a:schemeClr val="accent4"/>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a:t>
              </a:r>
              <a:r>
                <a:rPr lang="en-US" b="1" dirty="0"/>
                <a:t>. Eray Tuzun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t>
              </a:r>
              <a:r>
                <a:rPr lang="tr-TR" sz="1800" b="1" kern="1200" dirty="0"/>
                <a:t>Emrah Kınav</a:t>
              </a:r>
              <a:endParaRPr lang="en-US" sz="1800" b="1" kern="1200" dirty="0"/>
            </a:p>
          </p:txBody>
        </p:sp>
      </p:grpSp>
      <p:grpSp>
        <p:nvGrpSpPr>
          <p:cNvPr id="47" name="Group 46"/>
          <p:cNvGrpSpPr/>
          <p:nvPr/>
        </p:nvGrpSpPr>
        <p:grpSpPr>
          <a:xfrm>
            <a:off x="3291490" y="2846072"/>
            <a:ext cx="2224128" cy="789316"/>
            <a:chOff x="2693688" y="108928"/>
            <a:chExt cx="2224128" cy="789316"/>
          </a:xfrm>
        </p:grpSpPr>
        <p:sp>
          <p:nvSpPr>
            <p:cNvPr id="52" name="Rounded Rectangle 51"/>
            <p:cNvSpPr/>
            <p:nvPr/>
          </p:nvSpPr>
          <p:spPr>
            <a:xfrm>
              <a:off x="2693688" y="108928"/>
              <a:ext cx="2224128" cy="789316"/>
            </a:xfrm>
            <a:prstGeom prst="roundRect">
              <a:avLst/>
            </a:pr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53" name="Rounded Rectangle 4"/>
            <p:cNvSpPr/>
            <p:nvPr/>
          </p:nvSpPr>
          <p:spPr>
            <a:xfrm>
              <a:off x="2732219" y="147459"/>
              <a:ext cx="2147066" cy="712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AIRBUS SIDP Documentation</a:t>
              </a:r>
              <a:endParaRPr lang="en-US" sz="2000" b="1" kern="1200" dirty="0"/>
            </a:p>
          </p:txBody>
        </p:sp>
      </p:grpSp>
      <p:grpSp>
        <p:nvGrpSpPr>
          <p:cNvPr id="49" name="Group 48"/>
          <p:cNvGrpSpPr/>
          <p:nvPr/>
        </p:nvGrpSpPr>
        <p:grpSpPr>
          <a:xfrm>
            <a:off x="2021458" y="4228426"/>
            <a:ext cx="1758454" cy="640734"/>
            <a:chOff x="336684" y="808693"/>
            <a:chExt cx="1758454" cy="640734"/>
          </a:xfrm>
        </p:grpSpPr>
        <p:sp>
          <p:nvSpPr>
            <p:cNvPr id="50" name="Rounded Rectangle 49"/>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51"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Anne </a:t>
              </a:r>
              <a:r>
                <a:rPr lang="en-US" sz="1800" b="1" kern="1200" dirty="0" err="1"/>
                <a:t>Monceaux</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466115" y="3642638"/>
            <a:ext cx="2543504" cy="338554"/>
          </a:xfrm>
          <a:prstGeom prst="wedgeRectCallout">
            <a:avLst>
              <a:gd name="adj1" fmla="val -42578"/>
              <a:gd name="adj2" fmla="val 835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a:cs typeface="Times New Roman" panose="02020603050405020304" pitchFamily="18" charset="0"/>
              </a:rPr>
              <a:t>Life</a:t>
            </a:r>
            <a:r>
              <a:rPr lang="en-US" sz="1600" b="1" dirty="0">
                <a:cs typeface="Times New Roman" panose="02020603050405020304" pitchFamily="18" charset="0"/>
              </a:rPr>
              <a:t>-</a:t>
            </a:r>
            <a:r>
              <a:rPr lang="tr-TR" sz="1600" b="1" dirty="0" err="1">
                <a:cs typeface="Times New Roman" panose="02020603050405020304" pitchFamily="18" charset="0"/>
              </a:rPr>
              <a:t>cycle</a:t>
            </a:r>
            <a:r>
              <a:rPr lang="tr-TR" sz="1600" b="1" dirty="0">
                <a:cs typeface="Times New Roman" panose="02020603050405020304" pitchFamily="18" charset="0"/>
              </a:rPr>
              <a:t> Traceability</a:t>
            </a:r>
            <a:endParaRPr kumimoji="0" lang="en-US" sz="1600" b="1" i="0" u="none" strike="noStrike" cap="none" normalizeH="0" baseline="0" dirty="0">
              <a:ln>
                <a:noFill/>
              </a:ln>
              <a:solidFill>
                <a:schemeClr val="tx1"/>
              </a:solidFill>
              <a:effectLst/>
            </a:endParaRPr>
          </a:p>
        </p:txBody>
      </p:sp>
      <p:sp>
        <p:nvSpPr>
          <p:cNvPr id="68" name="Rounded Rectangle 7"/>
          <p:cNvSpPr/>
          <p:nvPr/>
        </p:nvSpPr>
        <p:spPr>
          <a:xfrm>
            <a:off x="517323" y="3138854"/>
            <a:ext cx="1695898" cy="578178"/>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a:t>
            </a:r>
            <a:r>
              <a:rPr lang="en-US" sz="1800" b="1" kern="1200" dirty="0"/>
              <a:t>Claire Gardent</a:t>
            </a:r>
          </a:p>
        </p:txBody>
      </p:sp>
      <p:sp>
        <p:nvSpPr>
          <p:cNvPr id="69" name="Straight Connector 3"/>
          <p:cNvSpPr/>
          <p:nvPr/>
        </p:nvSpPr>
        <p:spPr>
          <a:xfrm rot="10061920">
            <a:off x="2394453" y="2646063"/>
            <a:ext cx="826797" cy="60259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143626" y="702532"/>
            <a:ext cx="8892870" cy="3014500"/>
            <a:chOff x="-8893496" y="-243408"/>
            <a:chExt cx="8892870" cy="3014500"/>
          </a:xfrm>
        </p:grpSpPr>
        <p:graphicFrame>
          <p:nvGraphicFramePr>
            <p:cNvPr id="10" name="Diagram 9"/>
            <p:cNvGraphicFramePr/>
            <p:nvPr>
              <p:extLst>
                <p:ext uri="{D42A27DB-BD31-4B8C-83A1-F6EECF244321}">
                  <p14:modId xmlns:p14="http://schemas.microsoft.com/office/powerpoint/2010/main" val="56563259"/>
                </p:ext>
              </p:extLst>
            </p:nvPr>
          </p:nvGraphicFramePr>
          <p:xfrm>
            <a:off x="-8677312" y="-243408"/>
            <a:ext cx="8365067" cy="3014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ular Callout 10"/>
            <p:cNvSpPr/>
            <p:nvPr/>
          </p:nvSpPr>
          <p:spPr bwMode="auto">
            <a:xfrm>
              <a:off x="-8893496" y="499343"/>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a:ln>
                    <a:noFill/>
                  </a:ln>
                  <a:solidFill>
                    <a:schemeClr val="tx1"/>
                  </a:solidFill>
                  <a:effectLst/>
                  <a:cs typeface="Times New Roman" panose="02020603050405020304" pitchFamily="18" charset="0"/>
                </a:rPr>
                <a:t>Eclipse</a:t>
              </a:r>
              <a:r>
                <a:rPr kumimoji="0" lang="tr-TR" sz="1600" b="1" i="0" u="none" strike="noStrike" cap="none" normalizeH="0" dirty="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3007" y="1596895"/>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2888348" y="431048"/>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a:solidFill>
                    <a:prstClr val="black"/>
                  </a:solidFill>
                </a:rPr>
                <a:t>ITEA2 ModelWriter Project Lead</a:t>
              </a:r>
              <a:endParaRPr kumimoji="0" lang="en-US" sz="2400" b="0" i="0" u="none" strike="noStrike" kern="0" cap="none" spc="0" normalizeH="0" baseline="0" noProof="0" dirty="0">
                <a:ln>
                  <a:noFill/>
                </a:ln>
                <a:solidFill>
                  <a:srgbClr val="000000"/>
                </a:solidFill>
                <a:effectLst/>
                <a:uLnTx/>
                <a:uFillTx/>
                <a:latin typeface="Arial" charset="0"/>
              </a:endParaRPr>
            </a:p>
          </p:txBody>
        </p:sp>
        <p:pic>
          <p:nvPicPr>
            <p:cNvPr id="70"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21488" y="1618964"/>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Straight Connector 3"/>
          <p:cNvSpPr/>
          <p:nvPr/>
        </p:nvSpPr>
        <p:spPr>
          <a:xfrm rot="12224496">
            <a:off x="2610726" y="2329694"/>
            <a:ext cx="1360586" cy="24515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45996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2"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3"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4"/>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84" name="Picture 1"/>
          <p:cNvPicPr/>
          <p:nvPr/>
        </p:nvPicPr>
        <p:blipFill>
          <a:blip r:embed="rId6"/>
          <a:stretch/>
        </p:blipFill>
        <p:spPr>
          <a:xfrm>
            <a:off x="328320" y="1131480"/>
            <a:ext cx="7777440" cy="4228560"/>
          </a:xfrm>
          <a:prstGeom prst="rect">
            <a:avLst/>
          </a:prstGeom>
          <a:ln>
            <a:noFill/>
          </a:ln>
        </p:spPr>
      </p:pic>
    </p:spTree>
    <p:extLst>
      <p:ext uri="{BB962C8B-B14F-4D97-AF65-F5344CB8AC3E}">
        <p14:creationId xmlns:p14="http://schemas.microsoft.com/office/powerpoint/2010/main" val="26300993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7" y="3877703"/>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sfhq.com/wp-content/uploads/2010/07/University-of-Antwerp-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err="1"/>
              <a:t>within</a:t>
            </a:r>
            <a:r>
              <a:rPr lang="tr-TR" dirty="0"/>
              <a:t> ModelWriter</a:t>
            </a:r>
            <a:br>
              <a:rPr lang="en-US" dirty="0"/>
            </a:br>
            <a:r>
              <a:rPr lang="tr-TR" dirty="0">
                <a:solidFill>
                  <a:schemeClr val="tx1">
                    <a:lumMod val="50000"/>
                    <a:lumOff val="50000"/>
                  </a:schemeClr>
                </a:solidFill>
              </a:rPr>
              <a:t>International Collaboration</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University of Antwerp (Grant</a:t>
            </a:r>
            <a:r>
              <a:rPr kumimoji="0" lang="en-US" sz="1600" b="1" i="0" u="none" strike="noStrike" cap="none" normalizeH="0" dirty="0">
                <a:ln>
                  <a:noFill/>
                </a:ln>
                <a:solidFill>
                  <a:schemeClr val="tx1"/>
                </a:solidFill>
                <a:effectLst/>
                <a:cs typeface="Times New Roman" panose="02020603050405020304" pitchFamily="18" charset="0"/>
              </a:rPr>
              <a:t> Holder)</a:t>
            </a:r>
            <a:endParaRPr kumimoji="0" lang="en-US" sz="1600" b="1" i="0" u="none" strike="noStrike" cap="none" normalizeH="0" baseline="0" dirty="0">
              <a:ln>
                <a:noFill/>
              </a:ln>
              <a:solidFill>
                <a:schemeClr val="tx1"/>
              </a:solidFill>
              <a:effectLst/>
            </a:endParaRPr>
          </a:p>
        </p:txBody>
      </p:sp>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Software Engineering Research Lab</a:t>
            </a:r>
          </a:p>
        </p:txBody>
      </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Multi-Paradigm Modeling, Formalism Transformation,</a:t>
            </a: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776" y="5209719"/>
            <a:ext cx="907827" cy="2723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ext uri="{D42A27DB-BD31-4B8C-83A1-F6EECF244321}">
                <p14:modId xmlns:p14="http://schemas.microsoft.com/office/powerpoint/2010/main" val="2047855342"/>
              </p:ext>
            </p:extLst>
          </p:nvPr>
        </p:nvGraphicFramePr>
        <p:xfrm>
          <a:off x="599421" y="1477403"/>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Rectangular Callout 13"/>
          <p:cNvSpPr/>
          <p:nvPr/>
        </p:nvSpPr>
        <p:spPr bwMode="auto">
          <a:xfrm>
            <a:off x="3150106" y="5209719"/>
            <a:ext cx="3131820" cy="523220"/>
          </a:xfrm>
          <a:prstGeom prst="wedgeRectCallout">
            <a:avLst>
              <a:gd name="adj1" fmla="val 12973"/>
              <a:gd name="adj2" fmla="val -9927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IC1404 Cost Action for Multi-Paradigm Modeling for Cyber-physical Systems</a:t>
            </a:r>
          </a:p>
        </p:txBody>
      </p:sp>
      <p:sp>
        <p:nvSpPr>
          <p:cNvPr id="21" name="Rectangular Callout 11"/>
          <p:cNvSpPr/>
          <p:nvPr/>
        </p:nvSpPr>
        <p:spPr bwMode="auto">
          <a:xfrm>
            <a:off x="599421" y="3525342"/>
            <a:ext cx="3024336" cy="338554"/>
          </a:xfrm>
          <a:prstGeom prst="wedgeRectCallout">
            <a:avLst>
              <a:gd name="adj1" fmla="val -12882"/>
              <a:gd name="adj2" fmla="val 8993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Cyber-physical Systems</a:t>
            </a:r>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000" y="254691"/>
            <a:ext cx="2268488" cy="665965"/>
          </a:xfrm>
          <a:prstGeom prst="rect">
            <a:avLst/>
          </a:prstGeom>
        </p:spPr>
      </p:pic>
    </p:spTree>
    <p:extLst>
      <p:ext uri="{BB962C8B-B14F-4D97-AF65-F5344CB8AC3E}">
        <p14:creationId xmlns:p14="http://schemas.microsoft.com/office/powerpoint/2010/main" val="15843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the First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7485135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a:ln>
                  <a:noFill/>
                </a:ln>
                <a:solidFill>
                  <a:schemeClr val="tx1"/>
                </a:solidFill>
                <a:effectLst/>
              </a:rPr>
              <a:t>Collaboration Infrastructure</a:t>
            </a:r>
            <a:endParaRPr kumimoji="0" lang="en-US" sz="1400" i="0" u="none" strike="noStrike" cap="none" normalizeH="0" baseline="0" dirty="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Initial Architectural Design, Indutrial Use Cases, Technical WP discussions</a:t>
            </a:r>
            <a:endParaRPr kumimoji="0" lang="en-US" sz="1400" i="0" u="none" strike="noStrike" cap="none" normalizeH="0" baseline="0" dirty="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Exploitation: Havelsan’s participation</a:t>
            </a:r>
            <a:endParaRPr kumimoji="0" lang="en-US" sz="1400" i="0" u="none" strike="noStrike" cap="none" normalizeH="0" baseline="0" dirty="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Consolidated User Requirements &amp; Review</a:t>
            </a:r>
            <a:endParaRPr kumimoji="0" lang="en-US" sz="1400" i="0" u="none" strike="noStrike" cap="none" normalizeH="0" baseline="0" dirty="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Software Requirements Review &amp; Architecture</a:t>
            </a:r>
            <a:endParaRPr kumimoji="0" lang="en-US" sz="1400" i="0" u="none" strike="noStrike" cap="none" normalizeH="0" baseline="0" dirty="0">
              <a:ln>
                <a:noFill/>
              </a:ln>
              <a:solidFill>
                <a:schemeClr val="tx1"/>
              </a:solidFill>
              <a:effectLst/>
            </a:endParaRPr>
          </a:p>
        </p:txBody>
      </p:sp>
      <p:sp>
        <p:nvSpPr>
          <p:cNvPr id="9" name="Rectangular Callout 8"/>
          <p:cNvSpPr/>
          <p:nvPr/>
        </p:nvSpPr>
        <p:spPr bwMode="auto">
          <a:xfrm>
            <a:off x="1003769" y="4751847"/>
            <a:ext cx="1768031" cy="307777"/>
          </a:xfrm>
          <a:prstGeom prst="wedgeRectCallout">
            <a:avLst>
              <a:gd name="adj1" fmla="val 45640"/>
              <a:gd name="adj2" fmla="val 10695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Rehearsal &amp; Review</a:t>
            </a:r>
            <a:endParaRPr kumimoji="0" lang="en-US" sz="1400" i="0" u="none" strike="noStrike" cap="none" normalizeH="0" baseline="0" dirty="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Integration of software components</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4288149764"/>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9"/>
          <p:cNvSpPr/>
          <p:nvPr/>
        </p:nvSpPr>
        <p:spPr bwMode="auto">
          <a:xfrm>
            <a:off x="5940152" y="776599"/>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Product Owner Review Meeting</a:t>
            </a:r>
            <a:endParaRPr kumimoji="0" lang="en-US" sz="1400" i="0" u="none" strike="noStrike" cap="none" normalizeH="0" baseline="0" dirty="0">
              <a:ln>
                <a:noFill/>
              </a:ln>
              <a:solidFill>
                <a:schemeClr val="tx1"/>
              </a:solidFill>
              <a:effectLst/>
            </a:endParaRPr>
          </a:p>
        </p:txBody>
      </p:sp>
      <p:sp>
        <p:nvSpPr>
          <p:cNvPr id="5" name="Rectangular Callout 9"/>
          <p:cNvSpPr/>
          <p:nvPr/>
        </p:nvSpPr>
        <p:spPr bwMode="auto">
          <a:xfrm>
            <a:off x="5580113" y="4725144"/>
            <a:ext cx="1656184"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Poster Presentation</a:t>
            </a:r>
            <a:endParaRPr kumimoji="0" lang="en-US" sz="1400" i="0" u="none" strike="noStrike" cap="none" normalizeH="0" baseline="0" dirty="0">
              <a:ln>
                <a:noFill/>
              </a:ln>
              <a:solidFill>
                <a:schemeClr val="tx1"/>
              </a:solidFill>
              <a:effectLst/>
            </a:endParaRPr>
          </a:p>
        </p:txBody>
      </p:sp>
      <p:sp>
        <p:nvSpPr>
          <p:cNvPr id="6" name="Rectangular Callout 9"/>
          <p:cNvSpPr/>
          <p:nvPr/>
        </p:nvSpPr>
        <p:spPr bwMode="auto">
          <a:xfrm>
            <a:off x="6069149" y="3222848"/>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Future of ModelWriter is discussed</a:t>
            </a:r>
            <a:endParaRPr kumimoji="0" lang="en-US" sz="1400" i="0" u="none" strike="noStrike" cap="none" normalizeH="0" baseline="0" dirty="0">
              <a:ln>
                <a:noFill/>
              </a:ln>
              <a:solidFill>
                <a:schemeClr val="tx1"/>
              </a:solidFill>
              <a:effectLst/>
            </a:endParaRPr>
          </a:p>
        </p:txBody>
      </p:sp>
      <p:sp>
        <p:nvSpPr>
          <p:cNvPr id="7" name="Rectangular Callout 9"/>
          <p:cNvSpPr/>
          <p:nvPr/>
        </p:nvSpPr>
        <p:spPr bwMode="auto">
          <a:xfrm>
            <a:off x="236957" y="1720552"/>
            <a:ext cx="5832192" cy="307777"/>
          </a:xfrm>
          <a:prstGeom prst="wedgeRectCallout">
            <a:avLst>
              <a:gd name="adj1" fmla="val 40587"/>
              <a:gd name="adj2" fmla="val 114073"/>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ModelWriter is positioned on the Working Groups of this Cost Action</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81652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000" y="144000"/>
            <a:ext cx="6480264" cy="828000"/>
          </a:xfrm>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03817601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65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tr-TR" dirty="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172359"/>
              </p:ext>
            </p:extLst>
          </p:nvPr>
        </p:nvGraphicFramePr>
        <p:xfrm>
          <a:off x="631387" y="1700808"/>
          <a:ext cx="7992432"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1387" y="1125837"/>
            <a:ext cx="7992887"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a:t>WP1 Industrial Use Cases and</a:t>
            </a:r>
            <a:r>
              <a:rPr lang="tr-TR" sz="1900" dirty="0"/>
              <a:t> </a:t>
            </a:r>
            <a:r>
              <a:rPr lang="en-US" sz="1900" dirty="0"/>
              <a:t>Requirements</a:t>
            </a:r>
            <a:r>
              <a:rPr lang="tr-TR" sz="1900" dirty="0"/>
              <a:t> (AIRBUS)</a:t>
            </a:r>
            <a:r>
              <a:rPr lang="en-US" sz="1900" dirty="0"/>
              <a:t> </a:t>
            </a:r>
          </a:p>
        </p:txBody>
      </p:sp>
      <p:sp>
        <p:nvSpPr>
          <p:cNvPr id="6" name="Rectangle 5"/>
          <p:cNvSpPr/>
          <p:nvPr/>
        </p:nvSpPr>
        <p:spPr>
          <a:xfrm>
            <a:off x="603242" y="5325989"/>
            <a:ext cx="8030635" cy="504056"/>
          </a:xfrm>
          <a:prstGeom prst="rect">
            <a:avLst/>
          </a:prstGeom>
          <a:solidFill>
            <a:schemeClr val="bg2">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WP5 Project Management (UNIT)</a:t>
            </a:r>
            <a:endParaRPr lang="en-US" sz="1900" dirty="0"/>
          </a:p>
        </p:txBody>
      </p:sp>
      <p:sp>
        <p:nvSpPr>
          <p:cNvPr id="8" name="Rectangle 7"/>
          <p:cNvSpPr/>
          <p:nvPr/>
        </p:nvSpPr>
        <p:spPr>
          <a:xfrm>
            <a:off x="594926" y="5877272"/>
            <a:ext cx="8047268" cy="504056"/>
          </a:xfrm>
          <a:prstGeom prst="rect">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WP7 </a:t>
            </a:r>
            <a:r>
              <a:rPr lang="en-IE" sz="2000" dirty="0"/>
              <a:t>Standardization, Dissemination and Exploitation </a:t>
            </a:r>
            <a:r>
              <a:rPr lang="tr-TR" sz="1900" dirty="0"/>
              <a:t>(OBEO)</a:t>
            </a:r>
            <a:endParaRPr lang="en-US" sz="1900" dirty="0"/>
          </a:p>
        </p:txBody>
      </p:sp>
    </p:spTree>
    <p:extLst>
      <p:ext uri="{BB962C8B-B14F-4D97-AF65-F5344CB8AC3E}">
        <p14:creationId xmlns:p14="http://schemas.microsoft.com/office/powerpoint/2010/main" val="2267420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ModelWriter </a:t>
            </a:r>
            <a:br>
              <a:rPr lang="tr-TR" dirty="0"/>
            </a:br>
            <a:r>
              <a:rPr lang="tr-TR" dirty="0">
                <a:solidFill>
                  <a:schemeClr val="tx1">
                    <a:lumMod val="50000"/>
                    <a:lumOff val="50000"/>
                  </a:schemeClr>
                </a:solidFill>
              </a:rPr>
              <a:t>Technological components</a:t>
            </a:r>
            <a:r>
              <a:rPr lang="en-GB" dirty="0">
                <a:solidFill>
                  <a:schemeClr val="tx1">
                    <a:lumMod val="50000"/>
                    <a:lumOff val="50000"/>
                  </a:schemeClr>
                </a:solidFill>
              </a:rPr>
              <a:t> </a:t>
            </a:r>
            <a:r>
              <a:rPr lang="tr-TR" dirty="0">
                <a:solidFill>
                  <a:schemeClr val="tx1">
                    <a:lumMod val="50000"/>
                    <a:lumOff val="50000"/>
                  </a:schemeClr>
                </a:solidFill>
              </a:rPr>
              <a:t>&amp;</a:t>
            </a:r>
            <a:r>
              <a:rPr lang="en-GB" dirty="0">
                <a:solidFill>
                  <a:schemeClr val="tx1">
                    <a:lumMod val="50000"/>
                    <a:lumOff val="50000"/>
                  </a:schemeClr>
                </a:solidFill>
              </a:rPr>
              <a:t> </a:t>
            </a:r>
            <a:r>
              <a:rPr lang="tr-TR" dirty="0">
                <a:solidFill>
                  <a:schemeClr val="tx1">
                    <a:lumMod val="50000"/>
                    <a:lumOff val="50000"/>
                  </a:schemeClr>
                </a:solidFill>
              </a:rPr>
              <a:t>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8643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a:t>ModelWriter </a:t>
            </a:r>
            <a:br>
              <a:rPr lang="tr-TR" dirty="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681461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topics</a:t>
            </a:r>
            <a:endParaRPr lang="tr-TR" dirty="0"/>
          </a:p>
        </p:txBody>
      </p:sp>
      <p:sp>
        <p:nvSpPr>
          <p:cNvPr id="5" name="Content Placeholder 4"/>
          <p:cNvSpPr>
            <a:spLocks noGrp="1"/>
          </p:cNvSpPr>
          <p:nvPr>
            <p:ph idx="1"/>
          </p:nvPr>
        </p:nvSpPr>
        <p:spPr/>
        <p:txBody>
          <a:bodyPr/>
          <a:lstStyle/>
          <a:p>
            <a:r>
              <a:rPr lang="en-US" dirty="0"/>
              <a:t>PCA is finalized and Turkish Partners signed the document.</a:t>
            </a:r>
          </a:p>
          <a:p>
            <a:r>
              <a:rPr lang="en-US" dirty="0"/>
              <a:t>The number of document deliverables are reduced.</a:t>
            </a:r>
          </a:p>
          <a:p>
            <a:r>
              <a:rPr lang="en-US" dirty="0"/>
              <a:t>Ford-Otosan joined in the consortium as a self-founded partner like Havelsan.</a:t>
            </a:r>
          </a:p>
          <a:p>
            <a:r>
              <a:rPr lang="en-US" dirty="0"/>
              <a:t>We focus on the use cases of Large Industrial Partners’ </a:t>
            </a:r>
            <a:r>
              <a:rPr lang="en-US"/>
              <a:t>use cases.</a:t>
            </a:r>
          </a:p>
          <a:p>
            <a:endParaRPr lang="en-US" dirty="0"/>
          </a:p>
          <a:p>
            <a:endParaRPr lang="tr-TR" dirty="0"/>
          </a:p>
        </p:txBody>
      </p:sp>
    </p:spTree>
    <p:extLst>
      <p:ext uri="{BB962C8B-B14F-4D97-AF65-F5344CB8AC3E}">
        <p14:creationId xmlns:p14="http://schemas.microsoft.com/office/powerpoint/2010/main" val="3066791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a:t>Thank you for your attention</a:t>
            </a:r>
            <a:br>
              <a:rPr lang="nl-NL" sz="4300" dirty="0"/>
            </a:br>
            <a:r>
              <a:rPr lang="nl-NL" sz="4300" dirty="0"/>
              <a:t>We value your opinion and questions</a:t>
            </a:r>
            <a:r>
              <a:rPr lang="tr-TR" sz="4300" dirty="0"/>
              <a:t>.</a:t>
            </a:r>
            <a:endParaRPr lang="nl-NL" sz="4300" dirty="0"/>
          </a:p>
        </p:txBody>
      </p:sp>
    </p:spTree>
    <p:extLst>
      <p:ext uri="{BB962C8B-B14F-4D97-AF65-F5344CB8AC3E}">
        <p14:creationId xmlns:p14="http://schemas.microsoft.com/office/powerpoint/2010/main" val="363441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a:ln>
                  <a:noFill/>
                </a:ln>
                <a:solidFill>
                  <a:schemeClr val="bg1"/>
                </a:solidFill>
                <a:effectLst/>
                <a:uLnTx/>
                <a:uFillTx/>
                <a:latin typeface="Arial" pitchFamily="34" charset="0"/>
                <a:ea typeface="+mj-ea"/>
                <a:cs typeface="Arial" pitchFamily="34" charset="0"/>
              </a:rPr>
              <a:t>Model Writer</a:t>
            </a:r>
            <a:endParaRPr kumimoji="0" lang="fr-FR" sz="3400" b="1" i="0" u="none"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337571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395640" y="404640"/>
            <a:ext cx="8280720" cy="146952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4200" b="1" i="0" u="none" strike="noStrike" kern="0" cap="none" spc="-1" normalizeH="0" baseline="0" noProof="0">
                <a:ln>
                  <a:noFill/>
                </a:ln>
                <a:solidFill>
                  <a:srgbClr val="FFFFFF"/>
                </a:solidFill>
                <a:effectLst/>
                <a:uLnTx/>
                <a:uFill>
                  <a:solidFill>
                    <a:srgbClr val="FFFFFF"/>
                  </a:solidFill>
                </a:uFill>
                <a:latin typeface="Arial"/>
              </a:rPr>
              <a:t>1 Introduction</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6" name="CustomShape 2"/>
          <p:cNvSpPr/>
          <p:nvPr/>
        </p:nvSpPr>
        <p:spPr>
          <a:xfrm>
            <a:off x="395640" y="2349000"/>
            <a:ext cx="4464000" cy="79164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Ferhat Erata</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UNIT, ModelWriter Project Leader</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6584249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WP1 </a:t>
            </a:r>
            <a:r>
              <a:rPr lang="fr-FR" dirty="0" err="1"/>
              <a:t>overview</a:t>
            </a:r>
            <a:endParaRPr lang="fr-FR" dirty="0"/>
          </a:p>
        </p:txBody>
      </p:sp>
      <p:sp>
        <p:nvSpPr>
          <p:cNvPr id="3" name="Espace réservé du contenu 2"/>
          <p:cNvSpPr>
            <a:spLocks noGrp="1"/>
          </p:cNvSpPr>
          <p:nvPr>
            <p:ph idx="1"/>
          </p:nvPr>
        </p:nvSpPr>
        <p:spPr>
          <a:xfrm>
            <a:off x="468000" y="4149080"/>
            <a:ext cx="8352472" cy="1800200"/>
          </a:xfrm>
          <a:solidFill>
            <a:schemeClr val="bg1">
              <a:lumMod val="95000"/>
            </a:schemeClr>
          </a:solidFill>
          <a:ln>
            <a:solidFill>
              <a:schemeClr val="bg1"/>
            </a:solidFill>
          </a:ln>
          <a:effectLst>
            <a:glow rad="63500">
              <a:schemeClr val="accent4">
                <a:satMod val="175000"/>
                <a:alpha val="40000"/>
              </a:schemeClr>
            </a:glow>
          </a:effectLst>
        </p:spPr>
        <p:txBody>
          <a:bodyPr/>
          <a:lstStyle/>
          <a:p>
            <a:r>
              <a:rPr lang="en-US" sz="1800" dirty="0"/>
              <a:t>Project Review 1 Conclusions and Actions 2015:</a:t>
            </a:r>
          </a:p>
          <a:p>
            <a:pPr lvl="1"/>
            <a:r>
              <a:rPr lang="en-US" sz="1800" dirty="0"/>
              <a:t>Focus on the most rewarding use cases with the best exploitation prospects</a:t>
            </a:r>
          </a:p>
          <a:p>
            <a:pPr lvl="1"/>
            <a:r>
              <a:rPr lang="en-US" sz="1800" dirty="0"/>
              <a:t>Decrease MW ambition: reduce the effort on UC and put the effort on technical work packages</a:t>
            </a:r>
          </a:p>
        </p:txBody>
      </p:sp>
      <p:graphicFrame>
        <p:nvGraphicFramePr>
          <p:cNvPr id="4" name="Tableau 3"/>
          <p:cNvGraphicFramePr>
            <a:graphicFrameLocks noGrp="1"/>
          </p:cNvGraphicFramePr>
          <p:nvPr>
            <p:extLst/>
          </p:nvPr>
        </p:nvGraphicFramePr>
        <p:xfrm>
          <a:off x="755576" y="2204864"/>
          <a:ext cx="7920880" cy="1188720"/>
        </p:xfrm>
        <a:graphic>
          <a:graphicData uri="http://schemas.openxmlformats.org/drawingml/2006/table">
            <a:tbl>
              <a:tblPr firstRow="1" bandRow="1">
                <a:tableStyleId>{2D5ABB26-0587-4C30-8999-92F81FD0307C}</a:tableStyleId>
              </a:tblPr>
              <a:tblGrid>
                <a:gridCol w="1944216">
                  <a:extLst>
                    <a:ext uri="{9D8B030D-6E8A-4147-A177-3AD203B41FA5}">
                      <a16:colId xmlns:a16="http://schemas.microsoft.com/office/drawing/2014/main" val="20000"/>
                    </a:ext>
                  </a:extLst>
                </a:gridCol>
                <a:gridCol w="5976664">
                  <a:extLst>
                    <a:ext uri="{9D8B030D-6E8A-4147-A177-3AD203B41FA5}">
                      <a16:colId xmlns:a16="http://schemas.microsoft.com/office/drawing/2014/main" val="20001"/>
                    </a:ext>
                  </a:extLst>
                </a:gridCol>
              </a:tblGrid>
              <a:tr h="370840">
                <a:tc>
                  <a:txBody>
                    <a:bodyPr/>
                    <a:lstStyle/>
                    <a:p>
                      <a:r>
                        <a:rPr lang="fr-FR" sz="2000" b="1" dirty="0">
                          <a:latin typeface="Arial" panose="020B0604020202020204" pitchFamily="34" charset="0"/>
                          <a:cs typeface="Arial" panose="020B0604020202020204" pitchFamily="34" charset="0"/>
                        </a:rPr>
                        <a:t>Airbus</a:t>
                      </a:r>
                      <a:r>
                        <a:rPr lang="fr-FR" sz="2000" dirty="0">
                          <a:latin typeface="Arial" panose="020B0604020202020204" pitchFamily="34" charset="0"/>
                          <a:cs typeface="Arial" panose="020B0604020202020204" pitchFamily="34" charset="0"/>
                        </a:rPr>
                        <a:t> </a:t>
                      </a:r>
                    </a:p>
                  </a:txBody>
                  <a:tcPr/>
                </a:tc>
                <a:tc>
                  <a:txBody>
                    <a:bodyPr/>
                    <a:lstStyle/>
                    <a:p>
                      <a:r>
                        <a:rPr lang="fr-FR" sz="2000" dirty="0" err="1">
                          <a:latin typeface="Arial" panose="020B0604020202020204" pitchFamily="34" charset="0"/>
                          <a:cs typeface="Arial" panose="020B0604020202020204" pitchFamily="34" charset="0"/>
                        </a:rPr>
                        <a:t>Regulation</a:t>
                      </a:r>
                      <a:r>
                        <a:rPr lang="fr-FR" sz="2000" dirty="0">
                          <a:latin typeface="Arial" panose="020B0604020202020204" pitchFamily="34" charset="0"/>
                          <a:cs typeface="Arial" panose="020B0604020202020204" pitchFamily="34" charset="0"/>
                        </a:rPr>
                        <a:t> documentation &amp; Design </a:t>
                      </a:r>
                      <a:r>
                        <a:rPr lang="fr-FR" sz="2000" dirty="0" err="1">
                          <a:latin typeface="Arial" panose="020B0604020202020204" pitchFamily="34" charset="0"/>
                          <a:cs typeface="Arial" panose="020B0604020202020204" pitchFamily="34" charset="0"/>
                        </a:rPr>
                        <a:t>rule</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repository</a:t>
                      </a:r>
                      <a:r>
                        <a:rPr lang="fr-FR" sz="20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0"/>
                  </a:ext>
                </a:extLst>
              </a:tr>
              <a:tr h="370840">
                <a:tc>
                  <a:txBody>
                    <a:bodyPr/>
                    <a:lstStyle/>
                    <a:p>
                      <a:r>
                        <a:rPr lang="fr-FR" sz="2000" b="1" dirty="0" err="1">
                          <a:latin typeface="Arial" panose="020B0604020202020204" pitchFamily="34" charset="0"/>
                          <a:cs typeface="Arial" panose="020B0604020202020204" pitchFamily="34" charset="0"/>
                        </a:rPr>
                        <a:t>Havelsan</a:t>
                      </a:r>
                      <a:r>
                        <a:rPr lang="fr-FR" sz="2000" dirty="0">
                          <a:latin typeface="Arial" panose="020B0604020202020204" pitchFamily="34" charset="0"/>
                          <a:cs typeface="Arial" panose="020B0604020202020204" pitchFamily="34" charset="0"/>
                        </a:rPr>
                        <a:t>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Arial" panose="020B0604020202020204" pitchFamily="34" charset="0"/>
                          <a:cs typeface="Arial" panose="020B0604020202020204" pitchFamily="34" charset="0"/>
                        </a:rPr>
                        <a:t>Requirement</a:t>
                      </a:r>
                      <a:r>
                        <a:rPr lang="fr-FR" sz="2000" dirty="0">
                          <a:latin typeface="Arial" panose="020B0604020202020204" pitchFamily="34" charset="0"/>
                          <a:cs typeface="Arial" panose="020B0604020202020204" pitchFamily="34" charset="0"/>
                        </a:rPr>
                        <a:t> and ALM </a:t>
                      </a:r>
                      <a:r>
                        <a:rPr lang="fr-FR" sz="2000" dirty="0" err="1">
                          <a:latin typeface="Arial" panose="020B0604020202020204" pitchFamily="34" charset="0"/>
                          <a:cs typeface="Arial" panose="020B0604020202020204" pitchFamily="34" charset="0"/>
                        </a:rPr>
                        <a:t>tool</a:t>
                      </a:r>
                      <a:endParaRPr lang="fr-FR"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fr-FR" sz="2000" b="1" dirty="0">
                          <a:latin typeface="Arial" panose="020B0604020202020204" pitchFamily="34" charset="0"/>
                          <a:cs typeface="Arial" panose="020B0604020202020204" pitchFamily="34" charset="0"/>
                        </a:rPr>
                        <a:t>Ford </a:t>
                      </a:r>
                      <a:r>
                        <a:rPr lang="fr-FR" sz="2000" b="1" dirty="0" err="1">
                          <a:latin typeface="Arial" panose="020B0604020202020204" pitchFamily="34" charset="0"/>
                          <a:cs typeface="Arial" panose="020B0604020202020204" pitchFamily="34" charset="0"/>
                        </a:rPr>
                        <a:t>Otosan</a:t>
                      </a:r>
                      <a:r>
                        <a:rPr lang="fr-FR" sz="2000" b="1" dirty="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a:latin typeface="Arial" panose="020B0604020202020204" pitchFamily="34" charset="0"/>
                          <a:cs typeface="Arial" panose="020B0604020202020204" pitchFamily="34" charset="0"/>
                        </a:rPr>
                        <a:t>Design </a:t>
                      </a:r>
                      <a:r>
                        <a:rPr lang="fr-FR" sz="2000" dirty="0" err="1">
                          <a:latin typeface="Arial" panose="020B0604020202020204" pitchFamily="34" charset="0"/>
                          <a:cs typeface="Arial" panose="020B0604020202020204" pitchFamily="34" charset="0"/>
                        </a:rPr>
                        <a:t>specification</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with</a:t>
                      </a:r>
                      <a:r>
                        <a:rPr lang="fr-FR" sz="2000" dirty="0">
                          <a:latin typeface="Arial" panose="020B0604020202020204" pitchFamily="34" charset="0"/>
                          <a:cs typeface="Arial" panose="020B0604020202020204" pitchFamily="34" charset="0"/>
                        </a:rPr>
                        <a:t> CAD (FEAD, GDR)</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611560" y="1556792"/>
            <a:ext cx="2727285"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sng" strike="noStrike" kern="0" cap="none" spc="0" normalizeH="0" baseline="0" noProof="0" dirty="0">
                <a:ln>
                  <a:noFill/>
                </a:ln>
                <a:solidFill>
                  <a:sysClr val="windowText" lastClr="000000"/>
                </a:solidFill>
                <a:effectLst/>
                <a:uLnTx/>
                <a:uFillTx/>
              </a:rPr>
              <a:t>3 main use cases</a:t>
            </a:r>
            <a:r>
              <a:rPr kumimoji="0" lang="en-US" sz="2800" b="0" i="0" u="none" strike="noStrike" kern="0" cap="none" spc="0" normalizeH="0" baseline="0" noProof="0" dirty="0">
                <a:ln>
                  <a:noFill/>
                </a:ln>
                <a:solidFill>
                  <a:sysClr val="windowText" lastClr="000000"/>
                </a:solidFill>
                <a:effectLst/>
                <a:uLnTx/>
                <a:uFillTx/>
              </a:rPr>
              <a:t>:</a:t>
            </a:r>
            <a:endParaRPr kumimoji="0" lang="fr-FR"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464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AIRBUS industrial use cases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Anne MONCEAUX</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AIRBUS GROUP INNOVATIONS</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5834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Airbus use cases in </a:t>
            </a:r>
            <a:r>
              <a:rPr lang="fr-FR" dirty="0" err="1"/>
              <a:t>ModelWriter</a:t>
            </a:r>
            <a:endParaRPr lang="fr-FR" dirty="0"/>
          </a:p>
        </p:txBody>
      </p:sp>
      <p:sp>
        <p:nvSpPr>
          <p:cNvPr id="3" name="Espace réservé du contenu 2"/>
          <p:cNvSpPr>
            <a:spLocks noGrp="1"/>
          </p:cNvSpPr>
          <p:nvPr>
            <p:ph idx="1"/>
          </p:nvPr>
        </p:nvSpPr>
        <p:spPr/>
        <p:txBody>
          <a:bodyPr/>
          <a:lstStyle/>
          <a:p>
            <a:r>
              <a:rPr lang="en-GB" sz="2000" dirty="0"/>
              <a:t>We decided to concentrate on some problematics related to System Installation </a:t>
            </a:r>
          </a:p>
          <a:p>
            <a:pPr lvl="1"/>
            <a:r>
              <a:rPr lang="en-GB" sz="1600" dirty="0"/>
              <a:t>SIDP is used (under Non Disclosure agreement) as a use case</a:t>
            </a:r>
            <a:endParaRPr lang="en-GB" sz="1800" dirty="0"/>
          </a:p>
          <a:p>
            <a:r>
              <a:rPr lang="en-GB" sz="2000" dirty="0"/>
              <a:t>We primarily focus on Electrical, Water Waste, and Fuel Systems</a:t>
            </a:r>
          </a:p>
          <a:p>
            <a:pPr lvl="1"/>
            <a:endParaRPr lang="en-GB" sz="1100" dirty="0"/>
          </a:p>
          <a:p>
            <a:r>
              <a:rPr lang="en-GB" sz="2000" dirty="0"/>
              <a:t>System installation:</a:t>
            </a:r>
          </a:p>
          <a:p>
            <a:pPr lvl="1"/>
            <a:r>
              <a:rPr lang="en-GB" sz="1800" dirty="0"/>
              <a:t>obeys to some Regulations </a:t>
            </a:r>
          </a:p>
          <a:p>
            <a:pPr lvl="1"/>
            <a:r>
              <a:rPr lang="en-GB" sz="1800" dirty="0"/>
              <a:t>is specified by some rules/requirements/principles</a:t>
            </a:r>
          </a:p>
          <a:p>
            <a:pPr lvl="1"/>
            <a:r>
              <a:rPr lang="en-GB" sz="1800" dirty="0"/>
              <a:t>the design and the manufactured product are checked against these rules</a:t>
            </a:r>
          </a:p>
        </p:txBody>
      </p:sp>
      <p:grpSp>
        <p:nvGrpSpPr>
          <p:cNvPr id="9" name="Groupe 8"/>
          <p:cNvGrpSpPr/>
          <p:nvPr/>
        </p:nvGrpSpPr>
        <p:grpSpPr>
          <a:xfrm>
            <a:off x="1115615" y="4353394"/>
            <a:ext cx="2756297" cy="2200797"/>
            <a:chOff x="288925" y="3875088"/>
            <a:chExt cx="3582988" cy="2690812"/>
          </a:xfrm>
        </p:grpSpPr>
        <p:pic>
          <p:nvPicPr>
            <p:cNvPr id="5" name="Picture 36" descr="C:\Dokumente und Einstellungen\THA1J8\Eigene Dateien\Analysis_8068VB\trend screenshots\MD_junction_Problem.bmp"/>
            <p:cNvPicPr>
              <a:picLocks noChangeAspect="1" noChangeArrowheads="1"/>
            </p:cNvPicPr>
            <p:nvPr/>
          </p:nvPicPr>
          <p:blipFill>
            <a:blip r:embed="rId2">
              <a:extLst>
                <a:ext uri="{28A0092B-C50C-407E-A947-70E740481C1C}">
                  <a14:useLocalDpi xmlns:a14="http://schemas.microsoft.com/office/drawing/2010/main" val="0"/>
                </a:ext>
              </a:extLst>
            </a:blip>
            <a:srcRect l="24330" t="7629" r="26509" b="48657"/>
            <a:stretch>
              <a:fillRect/>
            </a:stretch>
          </p:blipFill>
          <p:spPr bwMode="auto">
            <a:xfrm>
              <a:off x="288925" y="3875088"/>
              <a:ext cx="3582988"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Oval 38"/>
            <p:cNvSpPr>
              <a:spLocks noChangeArrowheads="1"/>
            </p:cNvSpPr>
            <p:nvPr/>
          </p:nvSpPr>
          <p:spPr bwMode="auto">
            <a:xfrm>
              <a:off x="1417638" y="5661025"/>
              <a:ext cx="1027112"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grpSp>
        <p:nvGrpSpPr>
          <p:cNvPr id="8" name="Groupe 7"/>
          <p:cNvGrpSpPr/>
          <p:nvPr/>
        </p:nvGrpSpPr>
        <p:grpSpPr>
          <a:xfrm>
            <a:off x="5257800" y="4365103"/>
            <a:ext cx="2986608" cy="1911871"/>
            <a:chOff x="5257800" y="3876675"/>
            <a:chExt cx="3449638" cy="2400300"/>
          </a:xfrm>
        </p:grpSpPr>
        <p:pic>
          <p:nvPicPr>
            <p:cNvPr id="4" name="Picture 35" descr="C:\Dokumente und Einstellungen\THA1J8\Desktop\new\P1010065.JPG"/>
            <p:cNvPicPr>
              <a:picLocks noChangeAspect="1" noChangeArrowheads="1"/>
            </p:cNvPicPr>
            <p:nvPr/>
          </p:nvPicPr>
          <p:blipFill>
            <a:blip r:embed="rId3">
              <a:extLst>
                <a:ext uri="{28A0092B-C50C-407E-A947-70E740481C1C}">
                  <a14:useLocalDpi xmlns:a14="http://schemas.microsoft.com/office/drawing/2010/main" val="0"/>
                </a:ext>
              </a:extLst>
            </a:blip>
            <a:srcRect l="23108" t="8932" r="30951" b="48459"/>
            <a:stretch>
              <a:fillRect/>
            </a:stretch>
          </p:blipFill>
          <p:spPr bwMode="auto">
            <a:xfrm>
              <a:off x="5257800" y="3876675"/>
              <a:ext cx="3449638"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39"/>
            <p:cNvSpPr>
              <a:spLocks noChangeArrowheads="1"/>
            </p:cNvSpPr>
            <p:nvPr/>
          </p:nvSpPr>
          <p:spPr bwMode="auto">
            <a:xfrm>
              <a:off x="7419975" y="5281613"/>
              <a:ext cx="1027113"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sp>
        <p:nvSpPr>
          <p:cNvPr id="10" name="Bouton d’action : Suivant 2">
            <a:hlinkClick r:id="rId4" action="ppaction://hlinksldjump" highlightClick="1"/>
          </p:cNvPr>
          <p:cNvSpPr>
            <a:spLocks noChangeArrowheads="1"/>
          </p:cNvSpPr>
          <p:nvPr/>
        </p:nvSpPr>
        <p:spPr bwMode="auto">
          <a:xfrm>
            <a:off x="4048126" y="328498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1" name="Bouton d’action : Suivant 2">
            <a:hlinkClick r:id="rId5" action="ppaction://hlinksldjump" highlightClick="1"/>
          </p:cNvPr>
          <p:cNvSpPr>
            <a:spLocks noChangeArrowheads="1"/>
          </p:cNvSpPr>
          <p:nvPr/>
        </p:nvSpPr>
        <p:spPr bwMode="auto">
          <a:xfrm>
            <a:off x="6309780" y="3619748"/>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2" name="Bouton d’action : Suivant 2">
            <a:hlinkClick r:id="rId6" action="ppaction://hlinksldjump" highlightClick="1"/>
          </p:cNvPr>
          <p:cNvSpPr>
            <a:spLocks noChangeArrowheads="1"/>
          </p:cNvSpPr>
          <p:nvPr/>
        </p:nvSpPr>
        <p:spPr bwMode="auto">
          <a:xfrm>
            <a:off x="8702650" y="396696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29217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lang="fr-FR" dirty="0"/>
              <a:t>Certification </a:t>
            </a:r>
            <a:r>
              <a:rPr lang="fr-FR" dirty="0" err="1"/>
              <a:t>Specification</a:t>
            </a:r>
            <a:r>
              <a:rPr lang="fr-FR" dirty="0"/>
              <a:t> – CS 25 (EASA)</a:t>
            </a:r>
          </a:p>
        </p:txBody>
      </p:sp>
      <p:sp>
        <p:nvSpPr>
          <p:cNvPr id="17415" name="Bouton d'action : Précédent 12">
            <a:hlinkClick r:id="rId2"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0" name="Rectangle 21"/>
          <p:cNvSpPr txBox="1">
            <a:spLocks noChangeArrowheads="1"/>
          </p:cNvSpPr>
          <p:nvPr/>
        </p:nvSpPr>
        <p:spPr>
          <a:xfrm>
            <a:off x="323528" y="1332000"/>
            <a:ext cx="8352472"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244" t="10394" r="32195" b="3612"/>
          <a:stretch>
            <a:fillRect/>
          </a:stretch>
        </p:blipFill>
        <p:spPr bwMode="auto">
          <a:xfrm>
            <a:off x="646897" y="1376090"/>
            <a:ext cx="5976937" cy="49752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764164" y="3893865"/>
            <a:ext cx="2028388" cy="360363"/>
          </a:xfrm>
          <a:prstGeom prst="rect">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nvGrpSpPr>
          <p:cNvPr id="13" name="Groupe 15"/>
          <p:cNvGrpSpPr>
            <a:grpSpLocks/>
          </p:cNvGrpSpPr>
          <p:nvPr/>
        </p:nvGrpSpPr>
        <p:grpSpPr bwMode="auto">
          <a:xfrm>
            <a:off x="3036878" y="1700808"/>
            <a:ext cx="5639123" cy="3929848"/>
            <a:chOff x="3779912" y="1340768"/>
            <a:chExt cx="4539013" cy="3929768"/>
          </a:xfrm>
        </p:grpSpPr>
        <p:sp>
          <p:nvSpPr>
            <p:cNvPr id="14" name="Ellipse 13"/>
            <p:cNvSpPr/>
            <p:nvPr/>
          </p:nvSpPr>
          <p:spPr bwMode="auto">
            <a:xfrm>
              <a:off x="3779912" y="1340768"/>
              <a:ext cx="1944847" cy="129537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cs typeface="+mn-cs"/>
              </a:endParaRPr>
            </a:p>
          </p:txBody>
        </p:sp>
        <p:sp>
          <p:nvSpPr>
            <p:cNvPr id="15" name="ZoneTexte 14"/>
            <p:cNvSpPr txBox="1"/>
            <p:nvPr/>
          </p:nvSpPr>
          <p:spPr>
            <a:xfrm>
              <a:off x="4067274" y="3285417"/>
              <a:ext cx="4251651" cy="1985119"/>
            </a:xfrm>
            <a:prstGeom prst="rect">
              <a:avLst/>
            </a:prstGeom>
            <a:solidFill>
              <a:schemeClr val="bg1"/>
            </a:solidFill>
            <a:ln>
              <a:solidFill>
                <a:schemeClr val="bg2">
                  <a:lumMod val="10000"/>
                </a:schemeClr>
              </a:solidFill>
            </a:ln>
            <a:effectLst>
              <a:outerShdw blurRad="50800" dist="38100" dir="5400000" algn="t"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2060"/>
                  </a:solidFill>
                  <a:effectLst/>
                  <a:uLnTx/>
                  <a:uFillTx/>
                  <a:cs typeface="+mn-cs"/>
                </a:rPr>
                <a:t>CS 25.1701 Definition</a:t>
              </a:r>
            </a:p>
            <a:p>
              <a:pPr marL="0" marR="0" lvl="0" indent="0" defTabSz="914400" eaLnBrk="1" fontAlgn="auto" latinLnBrk="0" hangingPunct="1">
                <a:lnSpc>
                  <a:spcPct val="15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cs typeface="+mn-cs"/>
                </a:rPr>
                <a:t>(a) Electrical wiring interconnection system  (EWIS) means any wire, wiring device, or combination of these, including termination devices, installed in any area of the aeroplane for the purpose of transmitting electrical energy, including data and signals between two or more intended termination points (...)</a:t>
              </a:r>
            </a:p>
          </p:txBody>
        </p:sp>
        <p:cxnSp>
          <p:nvCxnSpPr>
            <p:cNvPr id="16" name="Connecteur droit avec flèche 15"/>
            <p:cNvCxnSpPr/>
            <p:nvPr/>
          </p:nvCxnSpPr>
          <p:spPr bwMode="auto">
            <a:xfrm>
              <a:off x="5003975" y="2636142"/>
              <a:ext cx="504867" cy="649274"/>
            </a:xfrm>
            <a:prstGeom prst="straightConnector1">
              <a:avLst/>
            </a:prstGeom>
            <a:noFill/>
            <a:ln w="28575"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3815104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Installation Design Principles</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3007711-F412-4B4A-AA73-3C02C4A23745}"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de-DE" altLang="de-DE" sz="1800" b="0" i="0" u="none" strike="noStrike" kern="0" cap="none" spc="0" normalizeH="0" baseline="0" noProof="0">
              <a:ln>
                <a:noFill/>
              </a:ln>
              <a:solidFill>
                <a:sysClr val="windowText" lastClr="000000"/>
              </a:solidFill>
              <a:effectLst/>
              <a:uLnTx/>
              <a:uFillTx/>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5937" y="1772816"/>
            <a:ext cx="7250520" cy="4536503"/>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132856"/>
            <a:ext cx="1455780" cy="2180377"/>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770" y="3944262"/>
            <a:ext cx="1521910" cy="229305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bwMode="auto">
          <a:xfrm>
            <a:off x="1259632" y="1660769"/>
            <a:ext cx="2019999" cy="47410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cs typeface="+mn-cs"/>
            </a:endParaRPr>
          </a:p>
        </p:txBody>
      </p:sp>
      <p:sp>
        <p:nvSpPr>
          <p:cNvPr id="8" name="Bouton d'action : Précédent 12">
            <a:hlinkClick r:id="rId6"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08158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a:t>Rule</a:t>
            </a:r>
            <a:r>
              <a:rPr lang="fr-FR" dirty="0"/>
              <a:t> </a:t>
            </a:r>
            <a:r>
              <a:rPr lang="fr-FR" dirty="0" err="1"/>
              <a:t>traceability</a:t>
            </a:r>
            <a:r>
              <a:rPr lang="fr-FR" dirty="0"/>
              <a:t> &amp; design check</a:t>
            </a:r>
          </a:p>
        </p:txBody>
      </p:sp>
      <p:pic>
        <p:nvPicPr>
          <p:cNvPr id="8" name="Picture 6" descr="2005-03-02 22-40-33_Blagnac_00024"/>
          <p:cNvPicPr>
            <a:picLocks noChangeAspect="1" noChangeArrowheads="1"/>
          </p:cNvPicPr>
          <p:nvPr/>
        </p:nvPicPr>
        <p:blipFill>
          <a:blip r:embed="rId2">
            <a:extLst>
              <a:ext uri="{28A0092B-C50C-407E-A947-70E740481C1C}">
                <a14:useLocalDpi xmlns:a14="http://schemas.microsoft.com/office/drawing/2010/main" val="0"/>
              </a:ext>
            </a:extLst>
          </a:blip>
          <a:srcRect r="9" b="41"/>
          <a:stretch>
            <a:fillRect/>
          </a:stretch>
        </p:blipFill>
        <p:spPr bwMode="auto">
          <a:xfrm>
            <a:off x="6660232" y="2708920"/>
            <a:ext cx="16748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ol1"/>
          <p:cNvPicPr>
            <a:picLocks noChangeAspect="1" noChangeArrowheads="1"/>
          </p:cNvPicPr>
          <p:nvPr/>
        </p:nvPicPr>
        <p:blipFill>
          <a:blip r:embed="rId3">
            <a:extLst>
              <a:ext uri="{28A0092B-C50C-407E-A947-70E740481C1C}">
                <a14:useLocalDpi xmlns:a14="http://schemas.microsoft.com/office/drawing/2010/main" val="0"/>
              </a:ext>
            </a:extLst>
          </a:blip>
          <a:srcRect b="127"/>
          <a:stretch>
            <a:fillRect/>
          </a:stretch>
        </p:blipFill>
        <p:spPr bwMode="auto">
          <a:xfrm>
            <a:off x="3347864" y="3104207"/>
            <a:ext cx="21605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onnecteur en arc 36"/>
          <p:cNvCxnSpPr/>
          <p:nvPr/>
        </p:nvCxnSpPr>
        <p:spPr>
          <a:xfrm rot="16200000" flipH="1">
            <a:off x="5876482" y="3988253"/>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en arc 37"/>
          <p:cNvCxnSpPr/>
          <p:nvPr/>
        </p:nvCxnSpPr>
        <p:spPr>
          <a:xfrm rot="16200000" flipH="1">
            <a:off x="2965495" y="4000459"/>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eur en arc 38"/>
          <p:cNvCxnSpPr/>
          <p:nvPr/>
        </p:nvCxnSpPr>
        <p:spPr>
          <a:xfrm rot="5400000" flipH="1" flipV="1">
            <a:off x="5924826" y="1374048"/>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en arc 39"/>
          <p:cNvCxnSpPr/>
          <p:nvPr/>
        </p:nvCxnSpPr>
        <p:spPr>
          <a:xfrm rot="5400000" flipH="1" flipV="1">
            <a:off x="3013839" y="1386254"/>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3546098" y="1596698"/>
            <a:ext cx="184460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err="1">
                <a:ln>
                  <a:noFill/>
                </a:ln>
                <a:solidFill>
                  <a:sysClr val="windowText" lastClr="000000"/>
                </a:solidFill>
                <a:effectLst/>
                <a:uLnTx/>
                <a:uFillTx/>
              </a:rPr>
              <a:t>Traceability</a:t>
            </a:r>
            <a:endParaRPr kumimoji="0" lang="fr-FR" sz="2800" b="0" i="0" u="none" strike="noStrike" kern="0" cap="none" spc="0" normalizeH="0" baseline="0" noProof="0" dirty="0">
              <a:ln>
                <a:noFill/>
              </a:ln>
              <a:solidFill>
                <a:sysClr val="windowText" lastClr="000000"/>
              </a:solidFill>
              <a:effectLst/>
              <a:uLnTx/>
              <a:uFillTx/>
            </a:endParaRPr>
          </a:p>
        </p:txBody>
      </p:sp>
      <p:sp>
        <p:nvSpPr>
          <p:cNvPr id="42" name="ZoneTexte 41"/>
          <p:cNvSpPr txBox="1"/>
          <p:nvPr/>
        </p:nvSpPr>
        <p:spPr>
          <a:xfrm>
            <a:off x="3939251" y="5730914"/>
            <a:ext cx="10583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a:ln>
                  <a:noFill/>
                </a:ln>
                <a:solidFill>
                  <a:sysClr val="windowText" lastClr="000000"/>
                </a:solidFill>
                <a:effectLst/>
                <a:uLnTx/>
                <a:uFillTx/>
              </a:rPr>
              <a:t>Check</a:t>
            </a:r>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987" y="1918949"/>
            <a:ext cx="2530022" cy="381196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339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Problem statement &amp; objectives</a:t>
            </a:r>
            <a:endParaRPr lang="fr-FR" dirty="0"/>
          </a:p>
        </p:txBody>
      </p:sp>
      <p:sp>
        <p:nvSpPr>
          <p:cNvPr id="3" name="Espace réservé du contenu 2"/>
          <p:cNvSpPr>
            <a:spLocks noGrp="1"/>
          </p:cNvSpPr>
          <p:nvPr>
            <p:ph idx="1"/>
          </p:nvPr>
        </p:nvSpPr>
        <p:spPr>
          <a:xfrm>
            <a:off x="467544" y="1268760"/>
            <a:ext cx="8352472" cy="5040000"/>
          </a:xfrm>
        </p:spPr>
        <p:txBody>
          <a:bodyPr/>
          <a:lstStyle/>
          <a:p>
            <a:pPr marL="457200" indent="-457200">
              <a:buFont typeface="+mj-lt"/>
              <a:buAutoNum type="arabicPeriod"/>
            </a:pPr>
            <a:r>
              <a:rPr lang="en-GB" sz="1800" dirty="0"/>
              <a:t>Model and manage the design rules: since SIDP (design principles) are todays kinds of natural language requirements and explanations:</a:t>
            </a:r>
          </a:p>
          <a:p>
            <a:pPr lvl="2"/>
            <a:r>
              <a:rPr lang="en-GB" sz="1600" dirty="0"/>
              <a:t>not all the rules can be directly formalized in a way to be used to verify the design</a:t>
            </a:r>
          </a:p>
          <a:p>
            <a:pPr lvl="2"/>
            <a:r>
              <a:rPr lang="en-GB" sz="1600" dirty="0"/>
              <a:t>rules are spread over various products/programs</a:t>
            </a:r>
          </a:p>
          <a:p>
            <a:pPr lvl="2"/>
            <a:r>
              <a:rPr lang="en-GB" sz="1600" dirty="0"/>
              <a:t>rules evolve</a:t>
            </a:r>
          </a:p>
          <a:p>
            <a:pPr lvl="2"/>
            <a:r>
              <a:rPr lang="en-GB" sz="1600" dirty="0"/>
              <a:t>rules are complex artefacts made of text and picture and tables….</a:t>
            </a:r>
          </a:p>
          <a:p>
            <a:pPr lvl="1">
              <a:buFont typeface="Symbol" pitchFamily="18" charset="2"/>
              <a:buChar char="Þ"/>
            </a:pPr>
            <a:r>
              <a:rPr lang="en-GB" sz="1600" dirty="0">
                <a:solidFill>
                  <a:schemeClr val="accent6">
                    <a:lumMod val="75000"/>
                  </a:schemeClr>
                </a:solidFill>
              </a:rPr>
              <a:t>This problem is the one we have been considering primarily in the scope of </a:t>
            </a:r>
            <a:r>
              <a:rPr lang="en-GB" sz="1600" dirty="0" err="1">
                <a:solidFill>
                  <a:schemeClr val="accent6">
                    <a:lumMod val="75000"/>
                  </a:schemeClr>
                </a:solidFill>
              </a:rPr>
              <a:t>ModelWriter</a:t>
            </a:r>
            <a:r>
              <a:rPr lang="en-GB" sz="1600" dirty="0">
                <a:solidFill>
                  <a:schemeClr val="accent6">
                    <a:lumMod val="75000"/>
                  </a:schemeClr>
                </a:solidFill>
              </a:rPr>
              <a:t>, trying to define a rule model and knowledge base</a:t>
            </a:r>
          </a:p>
          <a:p>
            <a:pPr>
              <a:buFont typeface="Symbol" pitchFamily="18" charset="2"/>
              <a:buChar char="Þ"/>
            </a:pPr>
            <a:endParaRPr lang="en-GB" sz="1800" dirty="0"/>
          </a:p>
          <a:p>
            <a:pPr marL="457200" indent="-457200">
              <a:buFont typeface="+mj-lt"/>
              <a:buAutoNum type="arabicPeriod" startAt="2"/>
            </a:pPr>
            <a:r>
              <a:rPr lang="en-GB" sz="1800" dirty="0"/>
              <a:t>Enable mapping between rule model and design model, in order to automate identification of conflicts between rules and design, and then automate analysis of the impact of changes in rules or in design.</a:t>
            </a:r>
          </a:p>
          <a:p>
            <a:pPr marL="608013" lvl="3" indent="-342900">
              <a:buFont typeface="Symbol" pitchFamily="18" charset="2"/>
              <a:buChar char="Þ"/>
            </a:pPr>
            <a:r>
              <a:rPr lang="en-GB" dirty="0">
                <a:solidFill>
                  <a:srgbClr val="FF0000"/>
                </a:solidFill>
              </a:rPr>
              <a:t>This 2d objective is not a primary one for Airbus in </a:t>
            </a:r>
            <a:r>
              <a:rPr lang="en-GB" dirty="0" err="1">
                <a:solidFill>
                  <a:srgbClr val="FF0000"/>
                </a:solidFill>
              </a:rPr>
              <a:t>ModelWriter</a:t>
            </a:r>
            <a:r>
              <a:rPr lang="en-GB" dirty="0">
                <a:solidFill>
                  <a:srgbClr val="FF0000"/>
                </a:solidFill>
              </a:rPr>
              <a:t> because of the challenge of mapping 3D design models to the BOM… and because lack of skills and data in the context of the project</a:t>
            </a:r>
          </a:p>
          <a:p>
            <a:pPr marL="0" indent="0">
              <a:buNone/>
            </a:pPr>
            <a:r>
              <a:rPr lang="en-GB" sz="1800" dirty="0"/>
              <a:t>	</a:t>
            </a:r>
            <a:r>
              <a:rPr lang="en-GB" sz="1800" dirty="0">
                <a:solidFill>
                  <a:srgbClr val="0070C0"/>
                </a:solidFill>
              </a:rPr>
              <a:t>BUT to be consider to make the system amenable for formal analysis / 	&amp; we welcome Ford </a:t>
            </a:r>
            <a:r>
              <a:rPr lang="en-GB" sz="1800" dirty="0" err="1">
                <a:solidFill>
                  <a:srgbClr val="0070C0"/>
                </a:solidFill>
              </a:rPr>
              <a:t>Otosan</a:t>
            </a:r>
            <a:r>
              <a:rPr lang="en-GB" sz="1800" dirty="0">
                <a:solidFill>
                  <a:srgbClr val="0070C0"/>
                </a:solidFill>
              </a:rPr>
              <a:t> Use case </a:t>
            </a:r>
          </a:p>
          <a:p>
            <a:pPr marL="0" indent="0">
              <a:buNone/>
            </a:pPr>
            <a:endParaRPr lang="en-GB" sz="1800" dirty="0">
              <a:solidFill>
                <a:srgbClr val="0070C0"/>
              </a:solidFill>
            </a:endParaRPr>
          </a:p>
        </p:txBody>
      </p:sp>
    </p:spTree>
    <p:extLst>
      <p:ext uri="{BB962C8B-B14F-4D97-AF65-F5344CB8AC3E}">
        <p14:creationId xmlns:p14="http://schemas.microsoft.com/office/powerpoint/2010/main" val="326679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&amp; objectives</a:t>
            </a:r>
            <a:endParaRPr lang="en-GB" dirty="0"/>
          </a:p>
        </p:txBody>
      </p:sp>
      <p:graphicFrame>
        <p:nvGraphicFramePr>
          <p:cNvPr id="4" name="Tableau 3"/>
          <p:cNvGraphicFramePr>
            <a:graphicFrameLocks noGrp="1"/>
          </p:cNvGraphicFramePr>
          <p:nvPr>
            <p:extLst/>
          </p:nvPr>
        </p:nvGraphicFramePr>
        <p:xfrm>
          <a:off x="499948" y="1268760"/>
          <a:ext cx="7933308" cy="5120640"/>
        </p:xfrm>
        <a:graphic>
          <a:graphicData uri="http://schemas.openxmlformats.org/drawingml/2006/table">
            <a:tbl>
              <a:tblPr firstRow="1" bandRow="1">
                <a:tableStyleId>{7DF18680-E054-41AD-8BC1-D1AEF772440D}</a:tableStyleId>
              </a:tblPr>
              <a:tblGrid>
                <a:gridCol w="3712012">
                  <a:extLst>
                    <a:ext uri="{9D8B030D-6E8A-4147-A177-3AD203B41FA5}">
                      <a16:colId xmlns:a16="http://schemas.microsoft.com/office/drawing/2014/main" val="20000"/>
                    </a:ext>
                  </a:extLst>
                </a:gridCol>
                <a:gridCol w="4221296">
                  <a:extLst>
                    <a:ext uri="{9D8B030D-6E8A-4147-A177-3AD203B41FA5}">
                      <a16:colId xmlns:a16="http://schemas.microsoft.com/office/drawing/2014/main" val="20001"/>
                    </a:ext>
                  </a:extLst>
                </a:gridCol>
              </a:tblGrid>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latin typeface="+mn-lt"/>
                          <a:cs typeface="+mn-cs"/>
                        </a:rPr>
                        <a:t>(1) Manage rules/design principles and improve traceability </a:t>
                      </a:r>
                    </a:p>
                  </a:txBody>
                  <a:tcPr>
                    <a:solidFill>
                      <a:srgbClr val="92D050"/>
                    </a:solidFill>
                  </a:tcPr>
                </a:tc>
                <a:tc hMerge="1">
                  <a:txBody>
                    <a:bodyPr/>
                    <a:lstStyle/>
                    <a:p>
                      <a:endParaRPr lang="fr-FR"/>
                    </a:p>
                  </a:txBody>
                  <a:tcPr/>
                </a:tc>
                <a:extLst>
                  <a:ext uri="{0D108BD9-81ED-4DB2-BD59-A6C34878D82A}">
                    <a16:rowId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search/retrieval of rules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costs/time by supporting DP consultation / retrieval in accordance to the needs</a:t>
                      </a:r>
                    </a:p>
                  </a:txBody>
                  <a:tcPr/>
                </a:tc>
                <a:extLst>
                  <a:ext uri="{0D108BD9-81ED-4DB2-BD59-A6C34878D82A}">
                    <a16:rowId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change impact analysis at rules level</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DP updating costs/time</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avoid non-compliance of design caused by DP updating lead time</a:t>
                      </a:r>
                    </a:p>
                  </a:txBody>
                  <a:tcPr/>
                </a:tc>
                <a:extLst>
                  <a:ext uri="{0D108BD9-81ED-4DB2-BD59-A6C34878D82A}">
                    <a16:rowId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traceability between artefacts (BOM DB,</a:t>
                      </a:r>
                      <a:r>
                        <a:rPr lang="en-US" sz="2000" baseline="0" dirty="0"/>
                        <a:t> design models, CAD models…)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keep traceability from</a:t>
                      </a:r>
                      <a:r>
                        <a:rPr lang="en-US" sz="2000" baseline="0" dirty="0"/>
                        <a:t> </a:t>
                      </a:r>
                      <a:r>
                        <a:rPr lang="en-US" sz="2000" dirty="0"/>
                        <a:t>upstream regulations to requirements and to downstream  design models</a:t>
                      </a:r>
                    </a:p>
                  </a:txBody>
                  <a:tcPr/>
                </a:tc>
                <a:extLst>
                  <a:ext uri="{0D108BD9-81ED-4DB2-BD59-A6C34878D82A}">
                    <a16:rowId xmlns:a16="http://schemas.microsoft.com/office/drawing/2014/main" val="10003"/>
                  </a:ext>
                </a:extLst>
              </a:tr>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dirty="0">
                          <a:solidFill>
                            <a:schemeClr val="bg1"/>
                          </a:solidFill>
                          <a:latin typeface="+mn-lt"/>
                          <a:cs typeface="+mn-cs"/>
                        </a:rPr>
                        <a:t>(2) </a:t>
                      </a:r>
                      <a:r>
                        <a:rPr lang="en-GB" sz="2000" b="1" kern="1200" dirty="0">
                          <a:solidFill>
                            <a:schemeClr val="bg1"/>
                          </a:solidFill>
                          <a:latin typeface="+mn-lt"/>
                          <a:ea typeface="+mn-ea"/>
                          <a:cs typeface="+mn-cs"/>
                        </a:rPr>
                        <a:t>Automate identification of design conflicts against rules </a:t>
                      </a:r>
                    </a:p>
                  </a:txBody>
                  <a:tcPr>
                    <a:solidFill>
                      <a:srgbClr val="92D050"/>
                    </a:solidFill>
                  </a:tcPr>
                </a:tc>
                <a:tc hMerge="1">
                  <a:txBody>
                    <a:bodyPr/>
                    <a:lstStyle/>
                    <a:p>
                      <a:endParaRPr lang="fr-FR"/>
                    </a:p>
                  </a:txBody>
                  <a:tcPr/>
                </a:tc>
                <a:extLst>
                  <a:ext uri="{0D108BD9-81ED-4DB2-BD59-A6C34878D82A}">
                    <a16:rowId xmlns:a16="http://schemas.microsoft.com/office/drawing/2014/main" val="1000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2060"/>
                          </a:solidFill>
                          <a:latin typeface="+mn-lt"/>
                          <a:cs typeface="+mn-cs"/>
                        </a:rPr>
                        <a:t>Easier consistency checking of the design</a:t>
                      </a:r>
                      <a:r>
                        <a:rPr lang="en-US" sz="2000" b="0" baseline="0" dirty="0">
                          <a:solidFill>
                            <a:srgbClr val="002060"/>
                          </a:solidFill>
                          <a:latin typeface="+mn-lt"/>
                          <a:cs typeface="+mn-cs"/>
                        </a:rPr>
                        <a:t> (CAD) data</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Save time to retrieve applicable  rules</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avoid non-compliance of design </a:t>
                      </a:r>
                      <a:r>
                        <a:rPr lang="en-US" sz="2000" b="0" dirty="0" err="1">
                          <a:solidFill>
                            <a:srgbClr val="002060"/>
                          </a:solidFill>
                          <a:latin typeface="+mn-lt"/>
                          <a:cs typeface="+mn-cs"/>
                        </a:rPr>
                        <a:t>wrt</a:t>
                      </a:r>
                      <a:r>
                        <a:rPr lang="en-US" sz="2000" b="0" baseline="0" dirty="0">
                          <a:solidFill>
                            <a:srgbClr val="002060"/>
                          </a:solidFill>
                          <a:latin typeface="+mn-lt"/>
                          <a:cs typeface="+mn-cs"/>
                        </a:rPr>
                        <a:t> rules</a:t>
                      </a:r>
                      <a:endParaRPr lang="en-US" sz="2000" b="0" dirty="0">
                        <a:solidFill>
                          <a:srgbClr val="002060"/>
                        </a:solidFill>
                        <a:latin typeface="+mn-lt"/>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25547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Some</a:t>
            </a:r>
            <a:r>
              <a:rPr lang="fr-FR" dirty="0"/>
              <a:t> </a:t>
            </a:r>
            <a:r>
              <a:rPr lang="fr-FR" dirty="0" err="1"/>
              <a:t>Facts</a:t>
            </a:r>
            <a:r>
              <a:rPr lang="fr-FR" dirty="0"/>
              <a:t>, Impact, and </a:t>
            </a:r>
            <a:r>
              <a:rPr lang="fr-FR" dirty="0" err="1"/>
              <a:t>KPIs</a:t>
            </a:r>
            <a:endParaRPr lang="fr-FR" dirty="0"/>
          </a:p>
        </p:txBody>
      </p:sp>
      <p:sp>
        <p:nvSpPr>
          <p:cNvPr id="3" name="Espace réservé du contenu 2"/>
          <p:cNvSpPr>
            <a:spLocks noGrp="1"/>
          </p:cNvSpPr>
          <p:nvPr>
            <p:ph idx="1"/>
          </p:nvPr>
        </p:nvSpPr>
        <p:spPr/>
        <p:txBody>
          <a:bodyPr/>
          <a:lstStyle/>
          <a:p>
            <a:endParaRPr lang="en-US" sz="2000" dirty="0"/>
          </a:p>
          <a:p>
            <a:r>
              <a:rPr lang="en-US" sz="2000" dirty="0"/>
              <a:t>Scope of 900 documents</a:t>
            </a:r>
          </a:p>
          <a:p>
            <a:r>
              <a:rPr lang="en-US" sz="2000" dirty="0"/>
              <a:t>ATA : disciplines: 6179 ATA number (</a:t>
            </a:r>
            <a:r>
              <a:rPr lang="en-US" sz="2000" dirty="0" err="1"/>
              <a:t>chapter+subchapters</a:t>
            </a:r>
            <a:r>
              <a:rPr lang="en-US" sz="2000" dirty="0"/>
              <a:t>)</a:t>
            </a:r>
          </a:p>
          <a:p>
            <a:r>
              <a:rPr lang="en-US" sz="2000" dirty="0"/>
              <a:t>Today (@MW project start) duration of documents updating process: ~ 6 months</a:t>
            </a:r>
          </a:p>
          <a:p>
            <a:r>
              <a:rPr lang="en-US" sz="2000" dirty="0"/>
              <a:t>900 to 1000 potential users per Program or 200 per Derivatives</a:t>
            </a:r>
          </a:p>
          <a:p>
            <a:r>
              <a:rPr lang="en-US" sz="2000" dirty="0"/>
              <a:t>Total number of rules? ~3000 rules (TBC)</a:t>
            </a:r>
          </a:p>
          <a:p>
            <a:r>
              <a:rPr lang="en-US" sz="2000" dirty="0"/>
              <a:t>Expected Rule coverage in the use cases? ~50%</a:t>
            </a:r>
          </a:p>
          <a:p>
            <a:pPr lvl="1"/>
            <a:r>
              <a:rPr lang="en-US" sz="1800" dirty="0"/>
              <a:t>966 rewritten rules (quality to be checked)</a:t>
            </a:r>
          </a:p>
          <a:p>
            <a:pPr lvl="1"/>
            <a:r>
              <a:rPr lang="en-US" sz="1800" dirty="0"/>
              <a:t>Coming from 7 different SIDP docs (SIDP 92 is missing in the table below that shows the coverage of rewritten rules </a:t>
            </a:r>
            <a:r>
              <a:rPr lang="en-US" sz="1800" dirty="0" err="1"/>
              <a:t>wrt</a:t>
            </a:r>
            <a:r>
              <a:rPr lang="en-US" sz="1800" dirty="0"/>
              <a:t> to SIDP docs)</a:t>
            </a:r>
          </a:p>
          <a:p>
            <a:pPr lvl="1"/>
            <a:endParaRPr lang="en-US" dirty="0"/>
          </a:p>
          <a:p>
            <a:endParaRPr lang="en-US" dirty="0"/>
          </a:p>
          <a:p>
            <a:endParaRPr lang="en-US" dirty="0"/>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159888"/>
            <a:ext cx="2944495" cy="932815"/>
          </a:xfrm>
          <a:prstGeom prst="rect">
            <a:avLst/>
          </a:prstGeom>
          <a:noFill/>
        </p:spPr>
      </p:pic>
    </p:spTree>
    <p:extLst>
      <p:ext uri="{BB962C8B-B14F-4D97-AF65-F5344CB8AC3E}">
        <p14:creationId xmlns:p14="http://schemas.microsoft.com/office/powerpoint/2010/main" val="635077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Back-up Slides</a:t>
            </a:r>
          </a:p>
          <a:p>
            <a:r>
              <a:rPr lang="en-US" sz="1600" dirty="0"/>
              <a:t>UC-FR-03 - Synchronization of Regulation Documentation with a Design Rule Repository</a:t>
            </a:r>
            <a:endParaRPr lang="fr-FR" sz="16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Anne MONCEAUX</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Airbus Group Innovation </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20815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2"/>
          <p:cNvPicPr/>
          <p:nvPr/>
        </p:nvPicPr>
        <p:blipFill>
          <a:blip r:embed="rId3"/>
          <a:stretch/>
        </p:blipFill>
        <p:spPr>
          <a:xfrm>
            <a:off x="7920" y="4948560"/>
            <a:ext cx="1611360" cy="757080"/>
          </a:xfrm>
          <a:prstGeom prst="rect">
            <a:avLst/>
          </a:prstGeom>
          <a:ln>
            <a:noFill/>
          </a:ln>
        </p:spPr>
      </p:pic>
      <p:sp>
        <p:nvSpPr>
          <p:cNvPr id="90"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Participants
ModelWriter #1 Review</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91" name="CustomShape 2"/>
          <p:cNvSpPr/>
          <p:nvPr/>
        </p:nvSpPr>
        <p:spPr>
          <a:xfrm>
            <a:off x="3492360" y="1775160"/>
            <a:ext cx="2879640" cy="8532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Yvan Lussaud</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Etienne Juliot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92" name="Picture 14"/>
          <p:cNvPicPr/>
          <p:nvPr/>
        </p:nvPicPr>
        <p:blipFill>
          <a:blip r:embed="rId4"/>
          <a:stretch/>
        </p:blipFill>
        <p:spPr>
          <a:xfrm>
            <a:off x="3461400" y="1188360"/>
            <a:ext cx="1079640" cy="550440"/>
          </a:xfrm>
          <a:prstGeom prst="rect">
            <a:avLst/>
          </a:prstGeom>
          <a:ln>
            <a:noFill/>
          </a:ln>
        </p:spPr>
      </p:pic>
      <p:sp>
        <p:nvSpPr>
          <p:cNvPr id="93" name="TextShape 3"/>
          <p:cNvSpPr txBox="1"/>
          <p:nvPr/>
        </p:nvSpPr>
        <p:spPr>
          <a:xfrm>
            <a:off x="-252360" y="1215720"/>
            <a:ext cx="3887640" cy="1481040"/>
          </a:xfrm>
          <a:prstGeom prst="rect">
            <a:avLst/>
          </a:prstGeom>
          <a:no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Ferhat Erata</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Dr. Moharram Challenger</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Hasan Emre Kirmizi</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p:txBody>
      </p:sp>
      <p:pic>
        <p:nvPicPr>
          <p:cNvPr id="94" name="Picture 4"/>
          <p:cNvPicPr/>
          <p:nvPr/>
        </p:nvPicPr>
        <p:blipFill>
          <a:blip r:embed="rId5"/>
          <a:stretch/>
        </p:blipFill>
        <p:spPr>
          <a:xfrm>
            <a:off x="3420000" y="4272120"/>
            <a:ext cx="1583640" cy="704520"/>
          </a:xfrm>
          <a:prstGeom prst="rect">
            <a:avLst/>
          </a:prstGeom>
          <a:ln>
            <a:noFill/>
          </a:ln>
        </p:spPr>
      </p:pic>
      <p:pic>
        <p:nvPicPr>
          <p:cNvPr id="95" name="Picture 16"/>
          <p:cNvPicPr/>
          <p:nvPr/>
        </p:nvPicPr>
        <p:blipFill>
          <a:blip r:embed="rId6"/>
          <a:stretch/>
        </p:blipFill>
        <p:spPr>
          <a:xfrm>
            <a:off x="6405120" y="2633400"/>
            <a:ext cx="1517760" cy="515880"/>
          </a:xfrm>
          <a:prstGeom prst="rect">
            <a:avLst/>
          </a:prstGeom>
          <a:ln>
            <a:noFill/>
          </a:ln>
        </p:spPr>
      </p:pic>
      <p:pic>
        <p:nvPicPr>
          <p:cNvPr id="96" name="Picture 10"/>
          <p:cNvPicPr/>
          <p:nvPr/>
        </p:nvPicPr>
        <p:blipFill>
          <a:blip r:embed="rId7"/>
          <a:srcRect t="23998" b="30183"/>
          <a:stretch/>
        </p:blipFill>
        <p:spPr>
          <a:xfrm>
            <a:off x="6466680" y="4434480"/>
            <a:ext cx="1273320" cy="384840"/>
          </a:xfrm>
          <a:prstGeom prst="rect">
            <a:avLst/>
          </a:prstGeom>
          <a:ln>
            <a:noFill/>
          </a:ln>
        </p:spPr>
      </p:pic>
      <p:pic>
        <p:nvPicPr>
          <p:cNvPr id="97" name="Picture 4"/>
          <p:cNvPicPr/>
          <p:nvPr/>
        </p:nvPicPr>
        <p:blipFill>
          <a:blip r:embed="rId8"/>
          <a:stretch/>
        </p:blipFill>
        <p:spPr>
          <a:xfrm>
            <a:off x="3575880" y="2744640"/>
            <a:ext cx="2292120" cy="267120"/>
          </a:xfrm>
          <a:prstGeom prst="rect">
            <a:avLst/>
          </a:prstGeom>
          <a:ln>
            <a:noFill/>
          </a:ln>
        </p:spPr>
      </p:pic>
      <p:pic>
        <p:nvPicPr>
          <p:cNvPr id="98" name="Picture 6"/>
          <p:cNvPicPr/>
          <p:nvPr/>
        </p:nvPicPr>
        <p:blipFill>
          <a:blip r:embed="rId9"/>
          <a:stretch/>
        </p:blipFill>
        <p:spPr>
          <a:xfrm>
            <a:off x="6300360" y="1083240"/>
            <a:ext cx="1262880" cy="833400"/>
          </a:xfrm>
          <a:prstGeom prst="rect">
            <a:avLst/>
          </a:prstGeom>
          <a:ln>
            <a:noFill/>
          </a:ln>
        </p:spPr>
      </p:pic>
      <p:pic>
        <p:nvPicPr>
          <p:cNvPr id="99" name="Picture 4"/>
          <p:cNvPicPr/>
          <p:nvPr/>
        </p:nvPicPr>
        <p:blipFill>
          <a:blip r:embed="rId10"/>
          <a:stretch/>
        </p:blipFill>
        <p:spPr>
          <a:xfrm>
            <a:off x="251640" y="1302480"/>
            <a:ext cx="1087560" cy="326160"/>
          </a:xfrm>
          <a:prstGeom prst="rect">
            <a:avLst/>
          </a:prstGeom>
          <a:ln>
            <a:noFill/>
          </a:ln>
        </p:spPr>
      </p:pic>
      <p:pic>
        <p:nvPicPr>
          <p:cNvPr id="100" name="Picture 6"/>
          <p:cNvPicPr/>
          <p:nvPr/>
        </p:nvPicPr>
        <p:blipFill>
          <a:blip r:embed="rId11"/>
          <a:stretch/>
        </p:blipFill>
        <p:spPr>
          <a:xfrm>
            <a:off x="103320" y="2781000"/>
            <a:ext cx="691200" cy="691200"/>
          </a:xfrm>
          <a:prstGeom prst="rect">
            <a:avLst/>
          </a:prstGeom>
          <a:ln>
            <a:noFill/>
          </a:ln>
        </p:spPr>
      </p:pic>
      <p:sp>
        <p:nvSpPr>
          <p:cNvPr id="101" name="CustomShape 4"/>
          <p:cNvSpPr/>
          <p:nvPr/>
        </p:nvSpPr>
        <p:spPr>
          <a:xfrm>
            <a:off x="-252360" y="3440880"/>
            <a:ext cx="3887640" cy="154764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Claire Gardent</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Samuel Cruz-Lara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Bikash</a:t>
            </a:r>
            <a:r>
              <a:rPr kumimoji="0" lang="en-US" sz="2000" b="0" i="0" u="none" strike="noStrike" kern="0" cap="none" spc="-1" normalizeH="0" baseline="0" noProof="0" dirty="0">
                <a:ln>
                  <a:noFill/>
                </a:ln>
                <a:solidFill>
                  <a:srgbClr val="000000"/>
                </a:solidFill>
                <a:effectLst/>
                <a:uLnTx/>
                <a:uFill>
                  <a:solidFill>
                    <a:srgbClr val="FFFFFF"/>
                  </a:solidFill>
                </a:uFill>
                <a:latin typeface="Arial"/>
              </a:rPr>
              <a:t>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Gyawali</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Anastasia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Shimorina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p:txBody>
      </p:sp>
      <p:sp>
        <p:nvSpPr>
          <p:cNvPr id="102" name="CustomShape 5"/>
          <p:cNvSpPr/>
          <p:nvPr/>
        </p:nvSpPr>
        <p:spPr>
          <a:xfrm>
            <a:off x="-252360" y="5609880"/>
            <a:ext cx="3887640" cy="42300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Anne Monceaux</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3" name="CustomShape 6"/>
          <p:cNvSpPr/>
          <p:nvPr/>
        </p:nvSpPr>
        <p:spPr>
          <a:xfrm>
            <a:off x="3530880" y="4946400"/>
            <a:ext cx="2913120" cy="12906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Geylani Kardas</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Mehmet Onat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Hale Gezgen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4" name="CustomShape 7"/>
          <p:cNvSpPr/>
          <p:nvPr/>
        </p:nvSpPr>
        <p:spPr>
          <a:xfrm>
            <a:off x="6384600" y="3170880"/>
            <a:ext cx="2913120" cy="11217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Guven Köse</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Omurhan Soysal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Aydin Can Polatkan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5" name="CustomShape 8"/>
          <p:cNvSpPr/>
          <p:nvPr/>
        </p:nvSpPr>
        <p:spPr>
          <a:xfrm>
            <a:off x="6405120" y="4943160"/>
            <a:ext cx="2913120" cy="114984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Ersan Gürdoğan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Taskin Kızıl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Oguz Yavuz</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6" name="CustomShape 9"/>
          <p:cNvSpPr/>
          <p:nvPr/>
        </p:nvSpPr>
        <p:spPr>
          <a:xfrm>
            <a:off x="6372360" y="1789200"/>
            <a:ext cx="2355840" cy="9075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Eray Tuzun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Yagup Macit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7" name="CustomShape 10"/>
          <p:cNvSpPr/>
          <p:nvPr/>
        </p:nvSpPr>
        <p:spPr>
          <a:xfrm>
            <a:off x="3492000" y="3129840"/>
            <a:ext cx="2913120" cy="11631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Tuğçe Yiğiter</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Alan Endersoy</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Emrah Kinav</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2294061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 BOM, Component </a:t>
            </a:r>
            <a:r>
              <a:rPr lang="fr-FR" dirty="0" err="1"/>
              <a:t>taxonomy</a:t>
            </a:r>
            <a:r>
              <a:rPr lang="fr-FR" dirty="0"/>
              <a:t>, Component </a:t>
            </a:r>
            <a:r>
              <a:rPr lang="fr-FR" dirty="0" err="1"/>
              <a:t>ontology</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72816"/>
            <a:ext cx="8140657"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e 3"/>
          <p:cNvGrpSpPr/>
          <p:nvPr/>
        </p:nvGrpSpPr>
        <p:grpSpPr>
          <a:xfrm>
            <a:off x="1547664" y="1556792"/>
            <a:ext cx="6295921" cy="4546816"/>
            <a:chOff x="1529328" y="1011150"/>
            <a:chExt cx="7106345" cy="530848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637" y="1011150"/>
              <a:ext cx="6720036" cy="530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courbée vers la droite 6"/>
            <p:cNvSpPr/>
            <p:nvPr/>
          </p:nvSpPr>
          <p:spPr>
            <a:xfrm rot="19251579">
              <a:off x="1529328" y="4388354"/>
              <a:ext cx="432048"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chemeClr val="tx1"/>
                </a:solidFill>
                <a:effectLst/>
                <a:uLnTx/>
                <a:uFillTx/>
              </a:endParaRPr>
            </a:p>
          </p:txBody>
        </p:sp>
      </p:grpSp>
    </p:spTree>
    <p:extLst>
      <p:ext uri="{BB962C8B-B14F-4D97-AF65-F5344CB8AC3E}">
        <p14:creationId xmlns:p14="http://schemas.microsoft.com/office/powerpoint/2010/main" val="1435188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en-US" dirty="0"/>
              <a:t>Electrical wiring interconnection system  (EWIS) </a:t>
            </a:r>
            <a:endParaRPr lang="fr-FR" dirty="0"/>
          </a:p>
        </p:txBody>
      </p:sp>
      <p:sp>
        <p:nvSpPr>
          <p:cNvPr id="12291" name="Espace réservé du contenu 2"/>
          <p:cNvSpPr>
            <a:spLocks noGrp="1"/>
          </p:cNvSpPr>
          <p:nvPr>
            <p:ph idx="1"/>
          </p:nvPr>
        </p:nvSpPr>
        <p:spPr/>
        <p:txBody>
          <a:bodyPr/>
          <a:lstStyle/>
          <a:p>
            <a:pPr marL="0" indent="0" eaLnBrk="1" hangingPunct="1">
              <a:buFont typeface="Arial" charset="0"/>
              <a:buNone/>
            </a:pPr>
            <a:r>
              <a:rPr lang="fr-FR"/>
              <a:t> </a:t>
            </a:r>
          </a:p>
        </p:txBody>
      </p:sp>
      <p:pic>
        <p:nvPicPr>
          <p:cNvPr id="12293" name="Picture 46" descr="C:\Home\TO16990\Photos instal\DSCN0666.jpg"/>
          <p:cNvPicPr>
            <a:picLocks noChangeAspect="1" noChangeArrowheads="1"/>
          </p:cNvPicPr>
          <p:nvPr/>
        </p:nvPicPr>
        <p:blipFill>
          <a:blip r:embed="rId2">
            <a:extLst>
              <a:ext uri="{28A0092B-C50C-407E-A947-70E740481C1C}">
                <a14:useLocalDpi xmlns:a14="http://schemas.microsoft.com/office/drawing/2010/main" val="0"/>
              </a:ext>
            </a:extLst>
          </a:blip>
          <a:srcRect r="8469"/>
          <a:stretch>
            <a:fillRect/>
          </a:stretch>
        </p:blipFill>
        <p:spPr bwMode="auto">
          <a:xfrm>
            <a:off x="6211888" y="2079625"/>
            <a:ext cx="26082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9" descr="C:\Home\TO16990\A350\Presentation réunions DCS\vue-gene-cabine-3.JPG"/>
          <p:cNvPicPr>
            <a:picLocks noChangeAspect="1" noChangeArrowheads="1"/>
          </p:cNvPicPr>
          <p:nvPr/>
        </p:nvPicPr>
        <p:blipFill>
          <a:blip r:embed="rId3" cstate="print">
            <a:extLst>
              <a:ext uri="{28A0092B-C50C-407E-A947-70E740481C1C}">
                <a14:useLocalDpi xmlns:a14="http://schemas.microsoft.com/office/drawing/2010/main" val="0"/>
              </a:ext>
            </a:extLst>
          </a:blip>
          <a:srcRect b="33318"/>
          <a:stretch>
            <a:fillRect/>
          </a:stretch>
        </p:blipFill>
        <p:spPr bwMode="auto">
          <a:xfrm>
            <a:off x="565150" y="1673225"/>
            <a:ext cx="5562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10"/>
          <p:cNvSpPr txBox="1">
            <a:spLocks noChangeArrowheads="1"/>
          </p:cNvSpPr>
          <p:nvPr/>
        </p:nvSpPr>
        <p:spPr bwMode="auto">
          <a:xfrm>
            <a:off x="2486025" y="1431925"/>
            <a:ext cx="252413" cy="249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0000"/>
                </a:solidFill>
                <a:effectLst/>
                <a:uLnTx/>
                <a:uFillTx/>
                <a:latin typeface="Arial" charset="0"/>
                <a:cs typeface="Arial" charset="0"/>
              </a:rPr>
              <a:t>1</a:t>
            </a:r>
          </a:p>
        </p:txBody>
      </p:sp>
      <p:sp>
        <p:nvSpPr>
          <p:cNvPr id="12296" name="Text Box 12"/>
          <p:cNvSpPr txBox="1">
            <a:spLocks noChangeArrowheads="1"/>
          </p:cNvSpPr>
          <p:nvPr/>
        </p:nvSpPr>
        <p:spPr bwMode="auto">
          <a:xfrm>
            <a:off x="6432550" y="17875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3</a:t>
            </a:r>
          </a:p>
        </p:txBody>
      </p:sp>
      <p:sp>
        <p:nvSpPr>
          <p:cNvPr id="9" name="Line 13"/>
          <p:cNvSpPr>
            <a:spLocks noChangeShapeType="1"/>
          </p:cNvSpPr>
          <p:nvPr/>
        </p:nvSpPr>
        <p:spPr bwMode="auto">
          <a:xfrm flipH="1">
            <a:off x="5975350" y="1939925"/>
            <a:ext cx="4572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0" name="Line 15"/>
          <p:cNvSpPr>
            <a:spLocks noChangeShapeType="1"/>
          </p:cNvSpPr>
          <p:nvPr/>
        </p:nvSpPr>
        <p:spPr bwMode="auto">
          <a:xfrm>
            <a:off x="554038" y="3540125"/>
            <a:ext cx="620712" cy="762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299" name="Text Box 14"/>
          <p:cNvSpPr txBox="1">
            <a:spLocks noChangeArrowheads="1"/>
          </p:cNvSpPr>
          <p:nvPr/>
        </p:nvSpPr>
        <p:spPr bwMode="auto">
          <a:xfrm>
            <a:off x="184150" y="3387725"/>
            <a:ext cx="39370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4, 5</a:t>
            </a:r>
          </a:p>
        </p:txBody>
      </p:sp>
      <p:sp>
        <p:nvSpPr>
          <p:cNvPr id="12300" name="Text Box 16"/>
          <p:cNvSpPr txBox="1">
            <a:spLocks noChangeArrowheads="1"/>
          </p:cNvSpPr>
          <p:nvPr/>
        </p:nvSpPr>
        <p:spPr bwMode="auto">
          <a:xfrm>
            <a:off x="301625" y="2259013"/>
            <a:ext cx="252413"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6</a:t>
            </a:r>
          </a:p>
        </p:txBody>
      </p:sp>
      <p:sp>
        <p:nvSpPr>
          <p:cNvPr id="13" name="Line 17"/>
          <p:cNvSpPr>
            <a:spLocks noChangeShapeType="1"/>
          </p:cNvSpPr>
          <p:nvPr/>
        </p:nvSpPr>
        <p:spPr bwMode="auto">
          <a:xfrm>
            <a:off x="461963" y="2473325"/>
            <a:ext cx="255587"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02" name="Text Box 18"/>
          <p:cNvSpPr txBox="1">
            <a:spLocks noChangeArrowheads="1"/>
          </p:cNvSpPr>
          <p:nvPr/>
        </p:nvSpPr>
        <p:spPr bwMode="auto">
          <a:xfrm>
            <a:off x="254000" y="27781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8</a:t>
            </a:r>
          </a:p>
        </p:txBody>
      </p:sp>
      <p:sp>
        <p:nvSpPr>
          <p:cNvPr id="15" name="Line 19"/>
          <p:cNvSpPr>
            <a:spLocks noChangeShapeType="1"/>
          </p:cNvSpPr>
          <p:nvPr/>
        </p:nvSpPr>
        <p:spPr bwMode="auto">
          <a:xfrm>
            <a:off x="488950" y="2901950"/>
            <a:ext cx="952500" cy="409575"/>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04" name="Text Box 20"/>
          <p:cNvSpPr txBox="1">
            <a:spLocks noChangeArrowheads="1"/>
          </p:cNvSpPr>
          <p:nvPr/>
        </p:nvSpPr>
        <p:spPr bwMode="auto">
          <a:xfrm>
            <a:off x="301625" y="3997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10</a:t>
            </a:r>
          </a:p>
        </p:txBody>
      </p:sp>
      <p:sp>
        <p:nvSpPr>
          <p:cNvPr id="17" name="Line 21"/>
          <p:cNvSpPr>
            <a:spLocks noChangeShapeType="1"/>
          </p:cNvSpPr>
          <p:nvPr/>
        </p:nvSpPr>
        <p:spPr bwMode="auto">
          <a:xfrm flipV="1">
            <a:off x="565150" y="3921125"/>
            <a:ext cx="1752600" cy="152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8" name="Line 23"/>
          <p:cNvSpPr>
            <a:spLocks noChangeShapeType="1"/>
          </p:cNvSpPr>
          <p:nvPr/>
        </p:nvSpPr>
        <p:spPr bwMode="auto">
          <a:xfrm flipH="1">
            <a:off x="8108950" y="2016125"/>
            <a:ext cx="381000" cy="1295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07" name="Text Box 24"/>
          <p:cNvSpPr txBox="1">
            <a:spLocks noChangeArrowheads="1"/>
          </p:cNvSpPr>
          <p:nvPr/>
        </p:nvSpPr>
        <p:spPr bwMode="auto">
          <a:xfrm>
            <a:off x="6356350" y="4378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13</a:t>
            </a:r>
          </a:p>
        </p:txBody>
      </p:sp>
      <p:sp>
        <p:nvSpPr>
          <p:cNvPr id="12308" name="Text Box 25"/>
          <p:cNvSpPr txBox="1">
            <a:spLocks noChangeArrowheads="1"/>
          </p:cNvSpPr>
          <p:nvPr/>
        </p:nvSpPr>
        <p:spPr bwMode="auto">
          <a:xfrm>
            <a:off x="83375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0000"/>
                </a:solidFill>
                <a:effectLst/>
                <a:uLnTx/>
                <a:uFillTx/>
                <a:latin typeface="Arial" charset="0"/>
                <a:cs typeface="Arial" charset="0"/>
              </a:rPr>
              <a:t>12</a:t>
            </a:r>
          </a:p>
        </p:txBody>
      </p:sp>
      <p:sp>
        <p:nvSpPr>
          <p:cNvPr id="21" name="Line 26"/>
          <p:cNvSpPr>
            <a:spLocks noChangeShapeType="1"/>
          </p:cNvSpPr>
          <p:nvPr/>
        </p:nvSpPr>
        <p:spPr bwMode="auto">
          <a:xfrm flipV="1">
            <a:off x="6661150" y="3768725"/>
            <a:ext cx="1447800" cy="609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2" name="Line 31"/>
          <p:cNvSpPr>
            <a:spLocks noChangeShapeType="1"/>
          </p:cNvSpPr>
          <p:nvPr/>
        </p:nvSpPr>
        <p:spPr bwMode="auto">
          <a:xfrm flipV="1">
            <a:off x="1022350" y="1620838"/>
            <a:ext cx="1524000" cy="3810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3" name="Line 32"/>
          <p:cNvSpPr>
            <a:spLocks noChangeShapeType="1"/>
          </p:cNvSpPr>
          <p:nvPr/>
        </p:nvSpPr>
        <p:spPr bwMode="auto">
          <a:xfrm flipV="1">
            <a:off x="1555750" y="1620838"/>
            <a:ext cx="990600" cy="3190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4" name="Line 33"/>
          <p:cNvSpPr>
            <a:spLocks noChangeShapeType="1"/>
          </p:cNvSpPr>
          <p:nvPr/>
        </p:nvSpPr>
        <p:spPr bwMode="auto">
          <a:xfrm flipV="1">
            <a:off x="1784350" y="1635125"/>
            <a:ext cx="762000" cy="3048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5" name="Line 34"/>
          <p:cNvSpPr>
            <a:spLocks noChangeShapeType="1"/>
          </p:cNvSpPr>
          <p:nvPr/>
        </p:nvSpPr>
        <p:spPr bwMode="auto">
          <a:xfrm flipV="1">
            <a:off x="2241550" y="1635125"/>
            <a:ext cx="304800" cy="2286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14" name="Line 35"/>
          <p:cNvSpPr>
            <a:spLocks noChangeShapeType="1"/>
          </p:cNvSpPr>
          <p:nvPr/>
        </p:nvSpPr>
        <p:spPr bwMode="auto">
          <a:xfrm flipH="1" flipV="1">
            <a:off x="2736850" y="1620838"/>
            <a:ext cx="114300" cy="471487"/>
          </a:xfrm>
          <a:prstGeom prst="line">
            <a:avLst/>
          </a:prstGeom>
          <a:noFill/>
          <a:ln w="12700">
            <a:solidFill>
              <a:schemeClr val="tx1"/>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28" name="Line 37"/>
          <p:cNvSpPr>
            <a:spLocks noChangeShapeType="1"/>
          </p:cNvSpPr>
          <p:nvPr/>
        </p:nvSpPr>
        <p:spPr bwMode="auto">
          <a:xfrm flipH="1" flipV="1">
            <a:off x="2736850" y="1646238"/>
            <a:ext cx="495300" cy="5222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9" name="Line 38"/>
          <p:cNvSpPr>
            <a:spLocks noChangeShapeType="1"/>
          </p:cNvSpPr>
          <p:nvPr/>
        </p:nvSpPr>
        <p:spPr bwMode="auto">
          <a:xfrm flipH="1" flipV="1">
            <a:off x="2736850" y="1635125"/>
            <a:ext cx="952500" cy="5334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30" name="Line 39"/>
          <p:cNvSpPr>
            <a:spLocks noChangeShapeType="1"/>
          </p:cNvSpPr>
          <p:nvPr/>
        </p:nvSpPr>
        <p:spPr bwMode="auto">
          <a:xfrm flipH="1" flipV="1">
            <a:off x="2736850" y="1620838"/>
            <a:ext cx="1790700" cy="8524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18" name="Text Box 47"/>
          <p:cNvSpPr txBox="1">
            <a:spLocks noChangeArrowheads="1"/>
          </p:cNvSpPr>
          <p:nvPr/>
        </p:nvSpPr>
        <p:spPr bwMode="auto">
          <a:xfrm>
            <a:off x="70421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0000"/>
                </a:solidFill>
                <a:effectLst/>
                <a:uLnTx/>
                <a:uFillTx/>
                <a:latin typeface="Arial" charset="0"/>
                <a:cs typeface="Arial" charset="0"/>
              </a:rPr>
              <a:t>11</a:t>
            </a:r>
          </a:p>
        </p:txBody>
      </p:sp>
      <p:sp>
        <p:nvSpPr>
          <p:cNvPr id="12319" name="Text Box 22"/>
          <p:cNvSpPr txBox="1">
            <a:spLocks noChangeArrowheads="1"/>
          </p:cNvSpPr>
          <p:nvPr/>
        </p:nvSpPr>
        <p:spPr bwMode="auto">
          <a:xfrm>
            <a:off x="-107950" y="1196975"/>
            <a:ext cx="7312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a:solidFill>
                  <a:schemeClr val="tx1"/>
                </a:solidFill>
                <a:latin typeface="Arial" charset="0"/>
                <a:cs typeface="Arial" charset="0"/>
              </a:defRPr>
            </a:lvl1pPr>
            <a:lvl2pPr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1" indent="0" defTabSz="914400" eaLnBrk="1" fontAlgn="auto" latinLnBrk="0" hangingPunct="1">
              <a:lnSpc>
                <a:spcPct val="90000"/>
              </a:lnSpc>
              <a:spcBef>
                <a:spcPts val="0"/>
              </a:spcBef>
              <a:spcAft>
                <a:spcPts val="0"/>
              </a:spcAft>
              <a:buClr>
                <a:srgbClr val="71798C"/>
              </a:buClr>
              <a:buSzPct val="100000"/>
              <a:buFont typeface="Symbol" pitchFamily="18" charset="2"/>
              <a:buChar char="Þ"/>
              <a:tabLst/>
              <a:defRPr/>
            </a:pPr>
            <a:r>
              <a:rPr kumimoji="0" lang="en-US" sz="1800" b="0" i="0" u="none" strike="noStrike" kern="0" cap="none" spc="0" normalizeH="0" baseline="0" noProof="0">
                <a:ln>
                  <a:noFill/>
                </a:ln>
                <a:solidFill>
                  <a:schemeClr val="tx1"/>
                </a:solidFill>
                <a:effectLst/>
                <a:uLnTx/>
                <a:uFillTx/>
                <a:latin typeface="Arial" charset="0"/>
                <a:cs typeface="Arial" charset="0"/>
              </a:rPr>
              <a:t> Mainly: </a:t>
            </a:r>
            <a:r>
              <a:rPr kumimoji="0" lang="en-US" sz="1800" b="1" i="0" u="sng" strike="noStrike" kern="0" cap="none" spc="0" normalizeH="0" baseline="0" noProof="0">
                <a:ln>
                  <a:noFill/>
                </a:ln>
                <a:solidFill>
                  <a:schemeClr val="tx1"/>
                </a:solidFill>
                <a:effectLst/>
                <a:uLnTx/>
                <a:uFillTx/>
                <a:latin typeface="Arial" charset="0"/>
                <a:cs typeface="Arial" charset="0"/>
              </a:rPr>
              <a:t>Aircraft electrical common installation (ATA92)</a:t>
            </a:r>
          </a:p>
        </p:txBody>
      </p:sp>
      <p:sp>
        <p:nvSpPr>
          <p:cNvPr id="34" name="Line 48"/>
          <p:cNvSpPr>
            <a:spLocks noChangeShapeType="1"/>
          </p:cNvSpPr>
          <p:nvPr/>
        </p:nvSpPr>
        <p:spPr bwMode="auto">
          <a:xfrm>
            <a:off x="7270750" y="1939925"/>
            <a:ext cx="1524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36" name="Text Box 11"/>
          <p:cNvSpPr txBox="1">
            <a:spLocks noChangeArrowheads="1"/>
          </p:cNvSpPr>
          <p:nvPr/>
        </p:nvSpPr>
        <p:spPr bwMode="auto">
          <a:xfrm>
            <a:off x="-107950" y="4581525"/>
            <a:ext cx="8712200" cy="1751013"/>
          </a:xfrm>
          <a:prstGeom prst="rect">
            <a:avLst/>
          </a:prstGeom>
          <a:noFill/>
          <a:ln w="9525">
            <a:noFill/>
            <a:miter lim="800000"/>
            <a:headEnd/>
            <a:tailEnd/>
          </a:ln>
          <a:effectLst/>
        </p:spPr>
        <p:txBody>
          <a:bodyPr>
            <a:spAutoFit/>
          </a:bodyPr>
          <a:lstStyle/>
          <a:p>
            <a:pPr marL="0" marR="0" lvl="1" indent="0" defTabSz="914400" eaLnBrk="1" fontAlgn="auto" latinLnBrk="0" hangingPunct="1">
              <a:lnSpc>
                <a:spcPct val="90000"/>
              </a:lnSpc>
              <a:spcBef>
                <a:spcPts val="0"/>
              </a:spcBef>
              <a:spcAft>
                <a:spcPts val="0"/>
              </a:spcAft>
              <a:buClr>
                <a:srgbClr val="71798C"/>
              </a:buClr>
              <a:buSzPct val="100000"/>
              <a:buFont typeface="Symbol" pitchFamily="18" charset="2"/>
              <a:buChar char="Þ"/>
              <a:tabLst/>
              <a:defRPr/>
            </a:pPr>
            <a:r>
              <a:rPr kumimoji="0" lang="en-US" sz="1800" b="0" i="0" u="none" strike="noStrike" kern="0" cap="none" spc="0" normalizeH="0" baseline="0" noProof="0" dirty="0">
                <a:ln>
                  <a:noFill/>
                </a:ln>
                <a:solidFill>
                  <a:sysClr val="windowText" lastClr="000000"/>
                </a:solidFill>
                <a:effectLst/>
                <a:uLnTx/>
                <a:uFillTx/>
                <a:cs typeface="Times New Roman" pitchFamily="18" charset="0"/>
              </a:rPr>
              <a:t> But also: </a:t>
            </a:r>
            <a:r>
              <a:rPr kumimoji="0" lang="en-US" sz="1800" b="1" i="0" u="sng" strike="noStrike" kern="0" cap="none" spc="0" normalizeH="0" baseline="0" noProof="0" dirty="0">
                <a:ln>
                  <a:noFill/>
                </a:ln>
                <a:solidFill>
                  <a:sysClr val="windowText" lastClr="000000"/>
                </a:solidFill>
                <a:effectLst/>
                <a:uLnTx/>
                <a:uFillTx/>
                <a:cs typeface="Times New Roman" pitchFamily="18" charset="0"/>
              </a:rPr>
              <a:t>part of Systems equipment wiring</a:t>
            </a:r>
            <a:r>
              <a:rPr kumimoji="0" lang="en-US" sz="1800" b="1" i="0" u="none" strike="noStrike" kern="0" cap="none" spc="0" normalizeH="0" baseline="0" noProof="0" dirty="0">
                <a:ln>
                  <a:noFill/>
                </a:ln>
                <a:solidFill>
                  <a:sysClr val="windowText" lastClr="000000"/>
                </a:solidFill>
                <a:effectLst/>
                <a:uLnTx/>
                <a:uFillTx/>
                <a:cs typeface="Times New Roman" pitchFamily="18" charset="0"/>
              </a:rPr>
              <a:t>:</a:t>
            </a:r>
          </a:p>
          <a:p>
            <a:pPr marL="1200150" marR="0" lvl="2" indent="-285750" defTabSz="914400" eaLnBrk="1" fontAlgn="auto" latinLnBrk="0" hangingPunct="1">
              <a:lnSpc>
                <a:spcPct val="100000"/>
              </a:lnSpc>
              <a:spcBef>
                <a:spcPts val="0"/>
              </a:spcBef>
              <a:spcAft>
                <a:spcPts val="0"/>
              </a:spcAft>
              <a:buClr>
                <a:srgbClr val="71798C"/>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Power distribution centers wiring</a:t>
            </a:r>
          </a:p>
          <a:p>
            <a:pPr marL="1200150" marR="0" lvl="2" indent="-285750" defTabSz="914400" eaLnBrk="1" fontAlgn="auto" latinLnBrk="0" hangingPunct="1">
              <a:lnSpc>
                <a:spcPct val="100000"/>
              </a:lnSpc>
              <a:spcBef>
                <a:spcPts val="0"/>
              </a:spcBef>
              <a:spcAft>
                <a:spcPts val="0"/>
              </a:spcAft>
              <a:buClr>
                <a:srgbClr val="71798C"/>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External wiring of equipment</a:t>
            </a:r>
          </a:p>
          <a:p>
            <a:pPr marL="1200150" marR="0" lvl="2" indent="-285750" defTabSz="914400" eaLnBrk="1" fontAlgn="auto" latinLnBrk="0" hangingPunct="1">
              <a:lnSpc>
                <a:spcPct val="90000"/>
              </a:lnSpc>
              <a:spcBef>
                <a:spcPts val="0"/>
              </a:spcBef>
              <a:spcAft>
                <a:spcPts val="0"/>
              </a:spcAft>
              <a:buClr>
                <a:srgbClr val="71798C"/>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Wiring of equipment not qualified to appropriate</a:t>
            </a:r>
            <a:br>
              <a:rPr kumimoji="0" lang="en-US" sz="1400" b="0" i="0" u="none" strike="noStrike" kern="0" cap="none" spc="0" normalizeH="0" baseline="0" noProof="0" dirty="0">
                <a:ln>
                  <a:noFill/>
                </a:ln>
                <a:solidFill>
                  <a:sysClr val="windowText" lastClr="000000"/>
                </a:solidFill>
                <a:effectLst/>
                <a:uLnTx/>
                <a:uFillTx/>
                <a:cs typeface="Times New Roman" pitchFamily="18" charset="0"/>
              </a:rPr>
            </a:br>
            <a:r>
              <a:rPr kumimoji="0" lang="en-US" sz="1400" b="0" i="0" u="none" strike="noStrike" kern="0" cap="none" spc="0" normalizeH="0" baseline="0" noProof="0" dirty="0">
                <a:ln>
                  <a:noFill/>
                </a:ln>
                <a:solidFill>
                  <a:sysClr val="windowText" lastClr="000000"/>
                </a:solidFill>
                <a:effectLst/>
                <a:uLnTx/>
                <a:uFillTx/>
                <a:cs typeface="Times New Roman" pitchFamily="18" charset="0"/>
              </a:rPr>
              <a:t>standards e.g. </a:t>
            </a:r>
            <a:r>
              <a:rPr kumimoji="0" lang="fr-FR" sz="1400" b="0" i="0" u="none" strike="noStrike" kern="0" cap="none" spc="0" normalizeH="0" baseline="0" noProof="0" dirty="0">
                <a:ln>
                  <a:noFill/>
                </a:ln>
                <a:solidFill>
                  <a:sysClr val="windowText" lastClr="000000"/>
                </a:solidFill>
                <a:effectLst/>
                <a:uLnTx/>
                <a:uFillTx/>
                <a:cs typeface="+mn-cs"/>
              </a:rPr>
              <a:t>EUROCAE ED-14 / RTCA DO-160</a:t>
            </a:r>
            <a:endParaRPr kumimoji="0" lang="fr-FR" sz="1800" b="0" i="0" u="none" strike="noStrike" kern="0" cap="none" spc="0" normalizeH="0" baseline="0" noProof="0" dirty="0">
              <a:ln>
                <a:noFill/>
              </a:ln>
              <a:solidFill>
                <a:sysClr val="windowText" lastClr="000000"/>
              </a:solidFill>
              <a:effectLst/>
              <a:uLnTx/>
              <a:uFillTx/>
              <a:cs typeface="+mn-cs"/>
            </a:endParaRPr>
          </a:p>
          <a:p>
            <a:pPr marL="0" marR="0" lvl="2" indent="0" defTabSz="914400" eaLnBrk="1" fontAlgn="auto" latinLnBrk="0" hangingPunct="1">
              <a:lnSpc>
                <a:spcPct val="150000"/>
              </a:lnSpc>
              <a:spcBef>
                <a:spcPts val="0"/>
              </a:spcBef>
              <a:spcAft>
                <a:spcPts val="0"/>
              </a:spcAft>
              <a:buClr>
                <a:srgbClr val="71798C"/>
              </a:buClr>
              <a:buSzPct val="100000"/>
              <a:buFontTx/>
              <a:buNone/>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    </a:t>
            </a:r>
            <a:r>
              <a:rPr kumimoji="0" lang="en-US" sz="1400" b="0" i="0" u="none" strike="noStrike" kern="0" cap="none" spc="0" normalizeH="0" baseline="0" noProof="0" dirty="0" err="1">
                <a:ln>
                  <a:noFill/>
                </a:ln>
                <a:solidFill>
                  <a:sysClr val="windowText" lastClr="000000"/>
                </a:solidFill>
                <a:effectLst/>
                <a:uLnTx/>
                <a:uFillTx/>
                <a:cs typeface="Times New Roman" pitchFamily="18" charset="0"/>
              </a:rPr>
              <a:t>cf</a:t>
            </a:r>
            <a:r>
              <a:rPr kumimoji="0" lang="en-US" sz="1400" b="0" i="0" u="none" strike="noStrike" kern="0" cap="none" spc="0" normalizeH="0" baseline="0" noProof="0" dirty="0">
                <a:ln>
                  <a:noFill/>
                </a:ln>
                <a:solidFill>
                  <a:sysClr val="windowText" lastClr="000000"/>
                </a:solidFill>
                <a:effectLst/>
                <a:uLnTx/>
                <a:uFillTx/>
                <a:cs typeface="Times New Roman" pitchFamily="18" charset="0"/>
              </a:rPr>
              <a:t> CS 25.1701(b)&amp;(c)</a:t>
            </a:r>
          </a:p>
          <a:p>
            <a:pPr marL="0" marR="0" lvl="1" indent="0" defTabSz="914400" eaLnBrk="1" fontAlgn="auto" latinLnBrk="0" hangingPunct="1">
              <a:lnSpc>
                <a:spcPct val="90000"/>
              </a:lnSpc>
              <a:spcBef>
                <a:spcPts val="0"/>
              </a:spcBef>
              <a:spcAft>
                <a:spcPts val="0"/>
              </a:spcAft>
              <a:buClrTx/>
              <a:buSzPct val="80000"/>
              <a:buFontTx/>
              <a:buNone/>
              <a:tabLst/>
              <a:defRPr/>
            </a:pPr>
            <a:endParaRPr kumimoji="0" lang="en-GB" sz="1800" b="0" i="0" u="none" strike="noStrike" kern="0" cap="none" spc="0" normalizeH="0" baseline="0" noProof="0" dirty="0">
              <a:ln>
                <a:noFill/>
              </a:ln>
              <a:solidFill>
                <a:sysClr val="windowText" lastClr="000000"/>
              </a:solidFill>
              <a:effectLst/>
              <a:uLnTx/>
              <a:uFillTx/>
              <a:cs typeface="+mn-cs"/>
            </a:endParaRPr>
          </a:p>
        </p:txBody>
      </p:sp>
      <p:pic>
        <p:nvPicPr>
          <p:cNvPr id="123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875" y="4627563"/>
            <a:ext cx="763588"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3" name="Imag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4868863"/>
            <a:ext cx="1200150" cy="862012"/>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170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en-GB" dirty="0"/>
              <a:t>Illustrate traceability between all aspects of A/C wiring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62012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4460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3" y="332656"/>
            <a:ext cx="8435394" cy="620057"/>
          </a:xfrm>
        </p:spPr>
        <p:txBody>
          <a:bodyPr/>
          <a:lstStyle/>
          <a:p>
            <a:r>
              <a:rPr lang="en-GB" dirty="0"/>
              <a:t>Data representation</a:t>
            </a:r>
          </a:p>
        </p:txBody>
      </p:sp>
      <p:sp>
        <p:nvSpPr>
          <p:cNvPr id="5" name="Slide Number Placeholder 4"/>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3007711-F412-4B4A-AA73-3C02C4A23745}"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de-DE" altLang="de-DE" sz="1800" b="0" i="0" u="none" strike="noStrike" kern="0" cap="none" spc="0" normalizeH="0" baseline="0" noProof="0">
              <a:ln>
                <a:noFill/>
              </a:ln>
              <a:solidFill>
                <a:sysClr val="windowText" lastClr="000000"/>
              </a:solidFill>
              <a:effectLst/>
              <a:uLnTx/>
              <a:uFillTx/>
            </a:endParaRPr>
          </a:p>
        </p:txBody>
      </p:sp>
      <p:sp>
        <p:nvSpPr>
          <p:cNvPr id="9" name="Rounded Rectangle 8"/>
          <p:cNvSpPr/>
          <p:nvPr/>
        </p:nvSpPr>
        <p:spPr bwMode="auto">
          <a:xfrm>
            <a:off x="1493273" y="229693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Rule</a:t>
            </a:r>
            <a:endPar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11" name="Rounded Rectangle 10"/>
          <p:cNvSpPr/>
          <p:nvPr/>
        </p:nvSpPr>
        <p:spPr bwMode="auto">
          <a:xfrm>
            <a:off x="5878829" y="230269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Component</a:t>
            </a:r>
          </a:p>
        </p:txBody>
      </p:sp>
      <p:cxnSp>
        <p:nvCxnSpPr>
          <p:cNvPr id="12" name="Straight Arrow Connector 11"/>
          <p:cNvCxnSpPr>
            <a:stCxn id="9" idx="3"/>
            <a:endCxn id="11" idx="1"/>
          </p:cNvCxnSpPr>
          <p:nvPr/>
        </p:nvCxnSpPr>
        <p:spPr bwMode="auto">
          <a:xfrm>
            <a:off x="2724764" y="2852076"/>
            <a:ext cx="3154065" cy="5759"/>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3340509" y="2658871"/>
            <a:ext cx="1724087" cy="228587"/>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Rule</a:t>
            </a: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 </a:t>
            </a: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primary</a:t>
            </a: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 </a:t>
            </a: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object</a:t>
            </a:r>
            <a:endPar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18" name="Elbow Connector 17"/>
          <p:cNvCxnSpPr>
            <a:stCxn id="11" idx="2"/>
            <a:endCxn id="23" idx="0"/>
          </p:cNvCxnSpPr>
          <p:nvPr/>
        </p:nvCxnSpPr>
        <p:spPr bwMode="auto">
          <a:xfrm rot="5400000">
            <a:off x="5395181" y="3439888"/>
            <a:ext cx="1126305" cy="1072483"/>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5003022" y="453928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100" b="0" i="0" u="none" strike="noStrike" kern="0" cap="none" spc="0" normalizeH="0" baseline="0" noProof="0" dirty="0" err="1">
                <a:ln>
                  <a:noFill/>
                </a:ln>
                <a:solidFill>
                  <a:schemeClr val="tx1"/>
                </a:solidFill>
                <a:effectLst/>
                <a:uLnTx/>
                <a:uFillTx/>
                <a:latin typeface="Arial" pitchFamily="34" charset="0"/>
                <a:cs typeface="Arial" pitchFamily="34" charset="0"/>
              </a:rPr>
              <a:t>coupling</a:t>
            </a:r>
            <a:endParaRPr kumimoji="0" lang="fr-FR" sz="11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25" name="Rectangle 24"/>
          <p:cNvSpPr/>
          <p:nvPr/>
        </p:nvSpPr>
        <p:spPr bwMode="auto">
          <a:xfrm>
            <a:off x="6075506"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100" b="0" i="0" u="none" strike="noStrike" kern="0" cap="none" spc="0" normalizeH="0" baseline="0" noProof="0" dirty="0" err="1">
                <a:ln>
                  <a:noFill/>
                </a:ln>
                <a:solidFill>
                  <a:schemeClr val="tx1"/>
                </a:solidFill>
                <a:effectLst/>
                <a:uLnTx/>
                <a:uFillTx/>
                <a:latin typeface="Arial" pitchFamily="34" charset="0"/>
                <a:cs typeface="Arial" pitchFamily="34" charset="0"/>
              </a:rPr>
              <a:t>equipment</a:t>
            </a:r>
            <a:endParaRPr kumimoji="0" lang="fr-FR" sz="11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26" name="Rectangle 25"/>
          <p:cNvSpPr/>
          <p:nvPr/>
        </p:nvSpPr>
        <p:spPr bwMode="auto">
          <a:xfrm>
            <a:off x="7158131"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defTabSz="914179"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err="1">
                <a:ln>
                  <a:noFill/>
                </a:ln>
                <a:solidFill>
                  <a:sysClr val="windowText" lastClr="000000"/>
                </a:solidFill>
                <a:effectLst/>
                <a:uLnTx/>
                <a:uFillTx/>
              </a:rPr>
              <a:t>others</a:t>
            </a:r>
            <a:endParaRPr kumimoji="0" lang="fr-FR" sz="1100" b="0" i="0" u="none" strike="noStrike" kern="0" cap="none" spc="0" normalizeH="0" baseline="0" noProof="0" dirty="0">
              <a:ln>
                <a:noFill/>
              </a:ln>
              <a:solidFill>
                <a:schemeClr val="tx1"/>
              </a:solidFill>
              <a:effectLst/>
              <a:uLnTx/>
              <a:uFillTx/>
            </a:endParaRPr>
          </a:p>
        </p:txBody>
      </p:sp>
      <p:cxnSp>
        <p:nvCxnSpPr>
          <p:cNvPr id="28" name="Elbow Connector 27"/>
          <p:cNvCxnSpPr>
            <a:stCxn id="11" idx="2"/>
            <a:endCxn id="26" idx="0"/>
          </p:cNvCxnSpPr>
          <p:nvPr/>
        </p:nvCxnSpPr>
        <p:spPr bwMode="auto">
          <a:xfrm rot="16200000" flipH="1">
            <a:off x="6469855" y="3437695"/>
            <a:ext cx="1132065" cy="108262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Elbow Connector 30"/>
          <p:cNvCxnSpPr>
            <a:stCxn id="11" idx="2"/>
            <a:endCxn id="25" idx="0"/>
          </p:cNvCxnSpPr>
          <p:nvPr/>
        </p:nvCxnSpPr>
        <p:spPr bwMode="auto">
          <a:xfrm rot="16200000" flipH="1">
            <a:off x="5928542" y="3979008"/>
            <a:ext cx="1132065"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39" name="Group 1038"/>
          <p:cNvGrpSpPr/>
          <p:nvPr/>
        </p:nvGrpSpPr>
        <p:grpSpPr>
          <a:xfrm>
            <a:off x="77059" y="1835690"/>
            <a:ext cx="985193" cy="2103540"/>
            <a:chOff x="90116" y="2268463"/>
            <a:chExt cx="1152128" cy="2319250"/>
          </a:xfrm>
        </p:grpSpPr>
        <p:sp>
          <p:nvSpPr>
            <p:cNvPr id="50" name="Oval 49"/>
            <p:cNvSpPr/>
            <p:nvPr/>
          </p:nvSpPr>
          <p:spPr bwMode="auto">
            <a:xfrm>
              <a:off x="90116" y="226846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RUID</a:t>
              </a:r>
            </a:p>
          </p:txBody>
        </p:sp>
        <p:sp>
          <p:nvSpPr>
            <p:cNvPr id="51" name="Oval 50"/>
            <p:cNvSpPr/>
            <p:nvPr/>
          </p:nvSpPr>
          <p:spPr bwMode="auto">
            <a:xfrm>
              <a:off x="90116" y="305754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RuleID</a:t>
              </a:r>
              <a:endPar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52" name="Oval 51"/>
            <p:cNvSpPr/>
            <p:nvPr/>
          </p:nvSpPr>
          <p:spPr bwMode="auto">
            <a:xfrm>
              <a:off x="90116" y="3924647"/>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Variant</a:t>
              </a:r>
            </a:p>
          </p:txBody>
        </p:sp>
      </p:grpSp>
      <p:cxnSp>
        <p:nvCxnSpPr>
          <p:cNvPr id="1041" name="Elbow Connector 1040"/>
          <p:cNvCxnSpPr>
            <a:stCxn id="9" idx="1"/>
            <a:endCxn id="50" idx="6"/>
          </p:cNvCxnSpPr>
          <p:nvPr/>
        </p:nvCxnSpPr>
        <p:spPr bwMode="auto">
          <a:xfrm rot="10800000">
            <a:off x="1062251" y="2136387"/>
            <a:ext cx="431022" cy="715689"/>
          </a:xfrm>
          <a:prstGeom prst="bentConnector3">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Elbow Connector 55"/>
          <p:cNvCxnSpPr>
            <a:stCxn id="9" idx="1"/>
            <a:endCxn id="51" idx="6"/>
          </p:cNvCxnSpPr>
          <p:nvPr/>
        </p:nvCxnSpPr>
        <p:spPr bwMode="auto">
          <a:xfrm rot="10800000">
            <a:off x="1062251" y="2852076"/>
            <a:ext cx="431022" cy="11519"/>
          </a:xfrm>
          <a:prstGeom prst="bentConnector3">
            <a:avLst>
              <a:gd name="adj1" fmla="val 4874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Elbow Connector 58"/>
          <p:cNvCxnSpPr>
            <a:stCxn id="9" idx="1"/>
            <a:endCxn id="52" idx="6"/>
          </p:cNvCxnSpPr>
          <p:nvPr/>
        </p:nvCxnSpPr>
        <p:spPr bwMode="auto">
          <a:xfrm rot="10800000" flipV="1">
            <a:off x="1062251" y="2852076"/>
            <a:ext cx="431022" cy="78645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2109019" y="3494310"/>
            <a:ext cx="0" cy="189400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p:cNvCxnSpPr/>
          <p:nvPr/>
        </p:nvCxnSpPr>
        <p:spPr bwMode="auto">
          <a:xfrm flipV="1">
            <a:off x="2239337" y="3337834"/>
            <a:ext cx="3502579" cy="205048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p:cNvCxnSpPr/>
          <p:nvPr/>
        </p:nvCxnSpPr>
        <p:spPr bwMode="auto">
          <a:xfrm flipV="1">
            <a:off x="602213" y="4107686"/>
            <a:ext cx="0" cy="1084701"/>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stCxn id="86" idx="2"/>
            <a:endCxn id="14" idx="0"/>
          </p:cNvCxnSpPr>
          <p:nvPr/>
        </p:nvCxnSpPr>
        <p:spPr bwMode="auto">
          <a:xfrm flipH="1">
            <a:off x="4202553" y="2013654"/>
            <a:ext cx="800469" cy="645217"/>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0" y="5221700"/>
            <a:ext cx="1619951"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0000"/>
                </a:solidFill>
                <a:effectLst/>
                <a:uLnTx/>
                <a:uFillTx/>
              </a:rPr>
              <a:t>Data</a:t>
            </a:r>
            <a:r>
              <a:rPr kumimoji="0" lang="fr-FR" sz="1800" b="0" i="0" u="none" strike="noStrike" kern="0" cap="none" spc="0" normalizeH="0" baseline="0" noProof="0" dirty="0">
                <a:ln>
                  <a:noFill/>
                </a:ln>
                <a:solidFill>
                  <a:sysClr val="windowText" lastClr="000000"/>
                </a:solidFill>
                <a:effectLst/>
                <a:uLnTx/>
                <a:uFillTx/>
              </a:rPr>
              <a:t> </a:t>
            </a:r>
            <a:r>
              <a:rPr kumimoji="0" lang="fr-FR" sz="1800" b="0" i="0" u="none" strike="noStrike" kern="0" cap="none" spc="0" normalizeH="0" baseline="0" noProof="0" dirty="0" err="1">
                <a:ln>
                  <a:noFill/>
                </a:ln>
                <a:solidFill>
                  <a:srgbClr val="FF0000"/>
                </a:solidFill>
                <a:effectLst/>
                <a:uLnTx/>
                <a:uFillTx/>
              </a:rPr>
              <a:t>Properties</a:t>
            </a:r>
            <a:endParaRPr kumimoji="0" lang="fr-FR" sz="1800" b="0" i="0" u="none" strike="noStrike" kern="0" cap="none" spc="0" normalizeH="0" baseline="0" noProof="0" dirty="0">
              <a:ln>
                <a:noFill/>
              </a:ln>
              <a:solidFill>
                <a:srgbClr val="FF0000"/>
              </a:solidFill>
              <a:effectLst/>
              <a:uLnTx/>
              <a:uFillTx/>
            </a:endParaRPr>
          </a:p>
        </p:txBody>
      </p:sp>
      <p:sp>
        <p:nvSpPr>
          <p:cNvPr id="86" name="TextBox 85"/>
          <p:cNvSpPr txBox="1"/>
          <p:nvPr/>
        </p:nvSpPr>
        <p:spPr>
          <a:xfrm>
            <a:off x="4178555" y="1655724"/>
            <a:ext cx="1648933"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0000"/>
                </a:solidFill>
                <a:effectLst/>
                <a:uLnTx/>
                <a:uFillTx/>
              </a:rPr>
              <a:t>Object</a:t>
            </a:r>
            <a:r>
              <a:rPr kumimoji="0" lang="fr-FR" sz="1800" b="0" i="0" u="none" strike="noStrike" kern="0" cap="none" spc="0" normalizeH="0" baseline="0" noProof="0" dirty="0">
                <a:ln>
                  <a:noFill/>
                </a:ln>
                <a:solidFill>
                  <a:sysClr val="windowText" lastClr="000000"/>
                </a:solidFill>
                <a:effectLst/>
                <a:uLnTx/>
                <a:uFillTx/>
              </a:rPr>
              <a:t> </a:t>
            </a:r>
            <a:r>
              <a:rPr kumimoji="0" lang="fr-FR" sz="1800" b="0" i="0" u="none" strike="noStrike" kern="0" cap="none" spc="0" normalizeH="0" baseline="0" noProof="0" dirty="0" err="1">
                <a:ln>
                  <a:noFill/>
                </a:ln>
                <a:solidFill>
                  <a:srgbClr val="FF0000"/>
                </a:solidFill>
                <a:effectLst/>
                <a:uLnTx/>
                <a:uFillTx/>
              </a:rPr>
              <a:t>Property</a:t>
            </a:r>
            <a:endParaRPr kumimoji="0" lang="fr-FR" sz="1800" b="0" i="0" u="none" strike="noStrike" kern="0" cap="none" spc="0" normalizeH="0" baseline="0" noProof="0" dirty="0">
              <a:ln>
                <a:noFill/>
              </a:ln>
              <a:solidFill>
                <a:srgbClr val="FF0000"/>
              </a:solidFill>
              <a:effectLst/>
              <a:uLnTx/>
              <a:uFillTx/>
            </a:endParaRPr>
          </a:p>
        </p:txBody>
      </p:sp>
      <p:sp>
        <p:nvSpPr>
          <p:cNvPr id="87" name="TextBox 86"/>
          <p:cNvSpPr txBox="1"/>
          <p:nvPr/>
        </p:nvSpPr>
        <p:spPr>
          <a:xfrm>
            <a:off x="1867047" y="5388318"/>
            <a:ext cx="833518"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0000"/>
                </a:solidFill>
                <a:effectLst/>
                <a:uLnTx/>
                <a:uFillTx/>
              </a:rPr>
              <a:t>Classes</a:t>
            </a:r>
          </a:p>
        </p:txBody>
      </p:sp>
      <p:sp>
        <p:nvSpPr>
          <p:cNvPr id="88" name="TextBox 87"/>
          <p:cNvSpPr txBox="1"/>
          <p:nvPr/>
        </p:nvSpPr>
        <p:spPr>
          <a:xfrm>
            <a:off x="7984387" y="3244502"/>
            <a:ext cx="1182973"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a:ln>
                  <a:noFill/>
                </a:ln>
                <a:solidFill>
                  <a:srgbClr val="FF0000"/>
                </a:solidFill>
                <a:effectLst/>
                <a:uLnTx/>
                <a:uFillTx/>
              </a:rPr>
              <a:t>SubClasses</a:t>
            </a:r>
            <a:endParaRPr kumimoji="0" lang="fr-FR" sz="1800" b="0" i="0" u="none" strike="noStrike" kern="0" cap="none" spc="0" normalizeH="0" baseline="0" noProof="0" dirty="0">
              <a:ln>
                <a:noFill/>
              </a:ln>
              <a:solidFill>
                <a:srgbClr val="FF0000"/>
              </a:solidFill>
              <a:effectLst/>
              <a:uLnTx/>
              <a:uFillTx/>
            </a:endParaRPr>
          </a:p>
        </p:txBody>
      </p:sp>
      <p:cxnSp>
        <p:nvCxnSpPr>
          <p:cNvPr id="45" name="Elbow Connector 44"/>
          <p:cNvCxnSpPr/>
          <p:nvPr/>
        </p:nvCxnSpPr>
        <p:spPr bwMode="auto">
          <a:xfrm rot="5400000">
            <a:off x="7798197" y="3991825"/>
            <a:ext cx="1227304" cy="413903"/>
          </a:xfrm>
          <a:prstGeom prst="bentConnector3">
            <a:avLst>
              <a:gd name="adj1" fmla="val 99977"/>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4868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r>
              <a:rPr lang="en-US" dirty="0"/>
              <a:t>Status 1</a:t>
            </a:r>
            <a:r>
              <a:rPr lang="en-US" baseline="30000" dirty="0"/>
              <a:t>st</a:t>
            </a:r>
            <a:r>
              <a:rPr lang="en-US" dirty="0"/>
              <a:t> iteration*: synchronizing the SIDP KB content and rule text part</a:t>
            </a:r>
          </a:p>
          <a:p>
            <a:pPr lvl="1"/>
            <a:r>
              <a:rPr lang="en-US" sz="1800" dirty="0"/>
              <a:t>Experimented using WP2 parser  + WP4 MW Core</a:t>
            </a:r>
            <a:endParaRPr lang="en-US"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2" name="ZoneTexte 1"/>
          <p:cNvSpPr txBox="1"/>
          <p:nvPr/>
        </p:nvSpPr>
        <p:spPr>
          <a:xfrm>
            <a:off x="1068907" y="6165304"/>
            <a:ext cx="545207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r>
              <a:rPr kumimoji="0" lang="en-US" sz="1800" b="0" i="0" u="none" strike="noStrike" kern="0" cap="none" spc="0" normalizeH="0" baseline="30000" noProof="0" dirty="0">
                <a:ln>
                  <a:noFill/>
                </a:ln>
                <a:solidFill>
                  <a:sysClr val="windowText" lastClr="000000"/>
                </a:solidFill>
                <a:effectLst/>
                <a:uLnTx/>
                <a:uFillTx/>
              </a:rPr>
              <a:t>st</a:t>
            </a:r>
            <a:r>
              <a:rPr kumimoji="0" lang="en-US" sz="1800" b="0" i="0" u="none" strike="noStrike" kern="0" cap="none" spc="0" normalizeH="0" baseline="0" noProof="0" dirty="0">
                <a:ln>
                  <a:noFill/>
                </a:ln>
                <a:solidFill>
                  <a:sysClr val="windowText" lastClr="000000"/>
                </a:solidFill>
                <a:effectLst/>
                <a:uLnTx/>
                <a:uFillTx/>
              </a:rPr>
              <a:t> iteration = using individual DP normalized sentences”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2d iteration = using NL DP inside documents</a:t>
            </a:r>
            <a:endParaRPr kumimoji="0" lang="fr-FR" sz="1800" b="0" i="0" u="none" strike="noStrike" kern="0" cap="none" spc="0" normalizeH="0" baseline="0" noProof="0" dirty="0">
              <a:ln>
                <a:noFill/>
              </a:ln>
              <a:solidFill>
                <a:sysClr val="windowText" lastClr="000000"/>
              </a:solidFill>
              <a:effectLst/>
              <a:uLnTx/>
              <a:uFillTx/>
            </a:endParaRPr>
          </a:p>
        </p:txBody>
      </p:sp>
      <p:sp>
        <p:nvSpPr>
          <p:cNvPr id="6" name="ZoneTexte 5"/>
          <p:cNvSpPr txBox="1"/>
          <p:nvPr/>
        </p:nvSpPr>
        <p:spPr>
          <a:xfrm>
            <a:off x="929182" y="6208846"/>
            <a:ext cx="30008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ysClr val="windowText" lastClr="000000"/>
                </a:solidFill>
                <a:effectLst/>
                <a:uLnTx/>
                <a:uFillTx/>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63" y="2254784"/>
            <a:ext cx="7384628" cy="391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105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099" y="1219203"/>
            <a:ext cx="8352472" cy="5040000"/>
          </a:xfrm>
        </p:spPr>
        <p:txBody>
          <a:bodyPr/>
          <a:lstStyle/>
          <a:p>
            <a:pPr marL="360362" lvl="1" indent="0">
              <a:buNone/>
            </a:pPr>
            <a:r>
              <a:rPr lang="en-US" dirty="0"/>
              <a:t>Status : synchronizing the SIDP domain artefacts</a:t>
            </a:r>
          </a:p>
          <a:p>
            <a:pPr lvl="1"/>
            <a:r>
              <a:rPr lang="en-US" sz="1800" dirty="0"/>
              <a:t>Test using WP3 </a:t>
            </a:r>
            <a:r>
              <a:rPr lang="en-US" sz="1800" dirty="0" err="1"/>
              <a:t>Tarsky</a:t>
            </a:r>
            <a:endParaRPr lang="en-US" dirty="0"/>
          </a:p>
        </p:txBody>
      </p:sp>
      <p:sp>
        <p:nvSpPr>
          <p:cNvPr id="12" name="Titre 1"/>
          <p:cNvSpPr>
            <a:spLocks noGrp="1"/>
          </p:cNvSpPr>
          <p:nvPr>
            <p:ph type="title"/>
          </p:nvPr>
        </p:nvSpPr>
        <p:spPr>
          <a:xfrm>
            <a:off x="468000" y="144000"/>
            <a:ext cx="6768296" cy="828000"/>
          </a:xfrm>
        </p:spPr>
        <p:txBody>
          <a:bodyPr/>
          <a:lstStyle/>
          <a:p>
            <a:r>
              <a:rPr lang="en-US" dirty="0"/>
              <a:t>UC-FR-03b – extension to synch traceability between artefacts </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ysClr val="windowText" lastClr="000000"/>
                </a:solidFill>
                <a:effectLst/>
                <a:uLnTx/>
                <a:uFillTx/>
              </a:rPr>
              <a:t>*</a:t>
            </a:r>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070" y="1996470"/>
            <a:ext cx="7190531" cy="449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555776" y="2681255"/>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6" name="Rectangle 15"/>
          <p:cNvSpPr/>
          <p:nvPr/>
        </p:nvSpPr>
        <p:spPr>
          <a:xfrm>
            <a:off x="611560" y="3140968"/>
            <a:ext cx="2438065" cy="875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Model part =  SIDP traceability model</a:t>
            </a:r>
          </a:p>
        </p:txBody>
      </p:sp>
      <p:sp>
        <p:nvSpPr>
          <p:cNvPr id="17" name="Rectangle 16"/>
          <p:cNvSpPr/>
          <p:nvPr/>
        </p:nvSpPr>
        <p:spPr>
          <a:xfrm>
            <a:off x="5386295" y="2666921"/>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8" name="Rectangle 17"/>
          <p:cNvSpPr/>
          <p:nvPr/>
        </p:nvSpPr>
        <p:spPr>
          <a:xfrm>
            <a:off x="6516216" y="3349917"/>
            <a:ext cx="2493071" cy="64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Textual part = DP NL text in documents</a:t>
            </a:r>
          </a:p>
        </p:txBody>
      </p:sp>
    </p:spTree>
    <p:extLst>
      <p:ext uri="{BB962C8B-B14F-4D97-AF65-F5344CB8AC3E}">
        <p14:creationId xmlns:p14="http://schemas.microsoft.com/office/powerpoint/2010/main" val="2349079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Structural_Element</a:t>
              </a:r>
              <a:r>
                <a:rPr kumimoji="0" lang="en-GB" sz="1600" b="0" i="0" u="none" strike="noStrike" kern="0" cap="none" spc="0" normalizeH="0" baseline="0" noProof="0" dirty="0">
                  <a:ln>
                    <a:noFill/>
                  </a:ln>
                  <a:solidFill>
                    <a:sysClr val="windowText" lastClr="000000"/>
                  </a:solidFill>
                  <a:effectLst/>
                  <a:uLnTx/>
                  <a:uFillTx/>
                </a:rPr>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Pclamp</a:t>
              </a:r>
              <a:r>
                <a:rPr kumimoji="0" lang="en-GB" sz="1600" b="0" i="0" u="none" strike="noStrike" kern="0" cap="none" spc="0" normalizeH="0" baseline="0" noProof="0" dirty="0">
                  <a:ln>
                    <a:noFill/>
                  </a:ln>
                  <a:solidFill>
                    <a:sysClr val="windowText" lastClr="000000"/>
                  </a:solidFill>
                  <a:effectLst/>
                  <a:uLnTx/>
                  <a:uFillTx/>
                </a:rPr>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B050"/>
                  </a:solidFill>
                  <a:effectLst/>
                  <a:uLnTx/>
                  <a:uFillTx/>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ObjectProperties</a:t>
              </a:r>
              <a:endParaRPr kumimoji="0" lang="en-GB" sz="1050" b="0" i="0" u="none" strike="noStrike" kern="0" cap="none" spc="0" normalizeH="0" baseline="0" noProof="0" dirty="0">
                <a:ln>
                  <a:noFill/>
                </a:ln>
                <a:solidFill>
                  <a:sysClr val="windowText" lastClr="000000"/>
                </a:solidFill>
                <a:effectLst/>
                <a:uLnTx/>
                <a:uFillTx/>
              </a:endParaRPr>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subClassOf</a:t>
              </a:r>
              <a:endParaRPr kumimoji="0" lang="en-GB" sz="1050" b="0" i="0" u="none" strike="noStrike" kern="0" cap="none" spc="0" normalizeH="0" baseline="0" noProof="0" dirty="0">
                <a:ln>
                  <a:noFill/>
                </a:ln>
                <a:solidFill>
                  <a:sysClr val="windowText" lastClr="000000"/>
                </a:solidFill>
                <a:effectLst/>
                <a:uLnTx/>
                <a:uFillTx/>
              </a:endParaRPr>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Rdfs:label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Skos:prefLabel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AnnotationProperties</a:t>
              </a:r>
              <a:endParaRPr kumimoji="0" lang="en-GB" sz="105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255146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70C0"/>
                  </a:solidFill>
                  <a:effectLst/>
                  <a:uLnTx/>
                  <a:uFillTx/>
                </a:rPr>
                <a:t>“P-clamp    NSA5516    can be fixed on X with Y”</a:t>
              </a: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“Physical component”</a:t>
              </a:r>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“Standard reference”</a:t>
              </a:r>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marL="441325" marR="0" lvl="1" indent="-273050" defTabSz="91440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NLP </a:t>
            </a:r>
            <a:r>
              <a:rPr kumimoji="0" lang="en-GB" sz="2000" b="0" i="0" u="none" strike="noStrike" kern="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Parsing</a:t>
            </a:r>
            <a:r>
              <a:rPr kumimoji="0" lang="en-GB"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uses this taxonomy. </a:t>
            </a:r>
            <a:r>
              <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Labels + assumptions such as  a physical component may be referred to using its name or its reference or both concatenated</a:t>
            </a:r>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marR="0" lvl="1" indent="-273050" defTabSz="91440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GB" sz="2000" b="0" i="0" u="none" strike="noStrike" kern="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Inference</a:t>
            </a:r>
            <a:r>
              <a:rPr kumimoji="0" lang="en-GB"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marR="0" lvl="1" indent="-273050" defTabSz="91440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GB" sz="2000" b="0" i="0" u="none" strike="noStrike" kern="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Document</a:t>
            </a:r>
            <a:r>
              <a:rPr kumimoji="0" lang="en-GB"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display : when searching rules applying to a component type (P-Camp)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1724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Rules (DB with normalized sentences) </a:t>
            </a:r>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8141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Component </a:t>
            </a:r>
            <a:r>
              <a:rPr lang="fr-FR" dirty="0" err="1"/>
              <a:t>ontology</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685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Agenda [13:00 - 17:00]</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8" name="TextShape 2"/>
          <p:cNvSpPr txBox="1"/>
          <p:nvPr/>
        </p:nvSpPr>
        <p:spPr>
          <a:xfrm>
            <a:off x="468000" y="1332000"/>
            <a:ext cx="8424000" cy="5039640"/>
          </a:xfrm>
          <a:prstGeom prst="rect">
            <a:avLst/>
          </a:prstGeom>
          <a:noFill/>
          <a:ln>
            <a:noFill/>
          </a:ln>
        </p:spPr>
        <p:txBody>
          <a:bodyPr/>
          <a:lstStyle/>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Introduction</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(5 mins) [13:00 - 13:05]</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Overview of the project (WP5)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(15 min) [13:05 - 13:20]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Industrial Use Cases (WP1)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 [13:20 - 13:50]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rPr>
              <a:t>Exploitation Related Activities (WP7) </a:t>
            </a:r>
            <a:r>
              <a:rPr kumimoji="0" lang="nl-NL" sz="2200" b="0" i="0" u="none" strike="noStrike" kern="0" cap="none" spc="-1" normalizeH="0" baseline="0" noProof="0" dirty="0">
                <a:ln>
                  <a:noFill/>
                </a:ln>
                <a:solidFill>
                  <a:srgbClr val="000000"/>
                </a:solidFill>
                <a:effectLst/>
                <a:uLnTx/>
                <a:uFill>
                  <a:solidFill>
                    <a:srgbClr val="FFFFFF"/>
                  </a:solidFill>
                </a:uFill>
              </a:rPr>
              <a:t>(10 mins) [13:50 - 14:00]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Technical Innovations (WP2, 3 &amp; 4)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mins) [14:00 - 14:30]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User Interfaces &amp; Integration (WP6)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(10 mins) [14:30 - 14:40]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Break (20 mins) [14:40 - 15:00]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Demonstrations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(60 mins) [15:00 - 16:00]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Conclusions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(10 mins) [16:00 - 16:10]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Reviewers’ Private Section (30 min) [16:10 - 16:40]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Feedback Session (15min) [16:40 - 16:55]</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Final Words (5 min) [16:55 - 17:00]</a:t>
            </a:r>
          </a:p>
        </p:txBody>
      </p:sp>
    </p:spTree>
    <p:extLst>
      <p:ext uri="{BB962C8B-B14F-4D97-AF65-F5344CB8AC3E}">
        <p14:creationId xmlns:p14="http://schemas.microsoft.com/office/powerpoint/2010/main" val="23837549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SPARQL queries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a:p>
          <a:p>
            <a:pPr marL="360362" lvl="1" indent="0">
              <a:buNone/>
            </a:pPr>
            <a:r>
              <a:rPr lang="en-US" dirty="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management</a:t>
            </a:r>
            <a:endParaRPr lang="en-GB" dirty="0"/>
          </a:p>
          <a:p>
            <a:pPr marL="625475" lvl="2" indent="0">
              <a:buNone/>
            </a:pPr>
            <a:endParaRPr lang="en-US" dirty="0"/>
          </a:p>
        </p:txBody>
      </p:sp>
    </p:spTree>
    <p:extLst>
      <p:ext uri="{BB962C8B-B14F-4D97-AF65-F5344CB8AC3E}">
        <p14:creationId xmlns:p14="http://schemas.microsoft.com/office/powerpoint/2010/main" val="128787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a:t>Thank you for your attention!</a:t>
            </a:r>
            <a:br>
              <a:rPr lang="en-US" dirty="0"/>
            </a:br>
            <a:r>
              <a:rPr lang="en-US" dirty="0"/>
              <a:t>Any question </a:t>
            </a:r>
            <a:r>
              <a:rPr lang="fr-FR" dirty="0"/>
              <a:t>?</a:t>
            </a:r>
          </a:p>
        </p:txBody>
      </p:sp>
    </p:spTree>
    <p:extLst>
      <p:ext uri="{BB962C8B-B14F-4D97-AF65-F5344CB8AC3E}">
        <p14:creationId xmlns:p14="http://schemas.microsoft.com/office/powerpoint/2010/main" val="320004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a:t>Ferhat Erata </a:t>
            </a:r>
            <a:endParaRPr lang="en-US" sz="1800" b="1" i="1" dirty="0"/>
          </a:p>
          <a:p>
            <a:pPr algn="just"/>
            <a:r>
              <a:rPr lang="tr-TR" sz="1800" b="1" i="1" dirty="0"/>
              <a:t>UNIT, ModelWriter Project Leader</a:t>
            </a:r>
            <a:endParaRPr lang="en-US" sz="1800" b="1" i="1" dirty="0"/>
          </a:p>
        </p:txBody>
      </p:sp>
    </p:spTree>
    <p:extLst>
      <p:ext uri="{BB962C8B-B14F-4D97-AF65-F5344CB8AC3E}">
        <p14:creationId xmlns:p14="http://schemas.microsoft.com/office/powerpoint/2010/main" val="108929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#1)</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31" name="Group 30"/>
          <p:cNvGrpSpPr/>
          <p:nvPr/>
        </p:nvGrpSpPr>
        <p:grpSpPr>
          <a:xfrm>
            <a:off x="7475578" y="1287532"/>
            <a:ext cx="1077597" cy="2129652"/>
            <a:chOff x="7475578" y="1287532"/>
            <a:chExt cx="1077597"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077597" cy="1886765"/>
              <a:chOff x="7475578" y="1287532"/>
              <a:chExt cx="1077597" cy="1886765"/>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2">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grpSp>
        <p:nvGrpSpPr>
          <p:cNvPr id="4" name="Group 3"/>
          <p:cNvGrpSpPr/>
          <p:nvPr/>
        </p:nvGrpSpPr>
        <p:grpSpPr>
          <a:xfrm>
            <a:off x="76006" y="1948356"/>
            <a:ext cx="1062244" cy="1400392"/>
            <a:chOff x="76006" y="1948356"/>
            <a:chExt cx="1062244"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48" y="19485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48" y="2952159"/>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948356"/>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06" y="2477366"/>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#2)</a:t>
            </a:r>
            <a:endParaRPr lang="en-US" dirty="0"/>
          </a:p>
        </p:txBody>
      </p:sp>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20" y="1374368"/>
            <a:ext cx="981566" cy="29447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22" y="2348799"/>
            <a:ext cx="1086202" cy="369310"/>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426677"/>
            <a:ext cx="1201958" cy="1960003"/>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Accent Bar) 5"/>
          <p:cNvSpPr/>
          <p:nvPr/>
        </p:nvSpPr>
        <p:spPr>
          <a:xfrm>
            <a:off x="7451620" y="1599390"/>
            <a:ext cx="914400" cy="1325575"/>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3570" y="1925697"/>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1620" y="1535969"/>
            <a:ext cx="1116764" cy="524879"/>
          </a:xfrm>
          <a:prstGeom prst="rect">
            <a:avLst/>
          </a:prstGeom>
          <a:noFill/>
          <a:extLst>
            <a:ext uri="{909E8E84-426E-40DD-AFC4-6F175D3DCCD1}">
              <a14:hiddenFill xmlns:a14="http://schemas.microsoft.com/office/drawing/2010/main">
                <a:solidFill>
                  <a:srgbClr val="FFFFFF"/>
                </a:solidFill>
              </a14:hiddenFill>
            </a:ext>
          </a:extLst>
        </p:spPr>
      </p:pic>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pic>
        <p:nvPicPr>
          <p:cNvPr id="37"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675" y="55422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ford otos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52077" y="2673507"/>
            <a:ext cx="1484419" cy="17942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53" y="2753958"/>
            <a:ext cx="1199149" cy="4796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3">
            <a:extLst>
              <a:ext uri="{28A0092B-C50C-407E-A947-70E740481C1C}">
                <a14:useLocalDpi xmlns:a14="http://schemas.microsoft.com/office/drawing/2010/main" val="0"/>
              </a:ext>
            </a:extLst>
          </a:blip>
          <a:srcRect t="24025" b="30158"/>
          <a:stretch/>
        </p:blipFill>
        <p:spPr bwMode="auto">
          <a:xfrm>
            <a:off x="107504" y="3152609"/>
            <a:ext cx="1152128" cy="348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09" y="1857966"/>
            <a:ext cx="1213700" cy="30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0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983654356"/>
              </p:ext>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CF7BC5A0-E964-415D-AAEB-6461FAEAF8E1}">
  <ds:schemaRefs>
    <ds:schemaRef ds:uri="http://schemas.microsoft.com/office/2006/documentManagement/types"/>
    <ds:schemaRef ds:uri="http://schemas.microsoft.com/office/infopath/2007/PartnerControls"/>
    <ds:schemaRef ds:uri="http://purl.org/dc/elements/1.1/"/>
    <ds:schemaRef ds:uri="194ccb06-a9bd-44be-8233-5ea8b0721088"/>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2805</TotalTime>
  <Words>2856</Words>
  <Application>Microsoft Office PowerPoint</Application>
  <PresentationFormat>On-screen Show (4:3)</PresentationFormat>
  <Paragraphs>472</Paragraphs>
  <Slides>51</Slides>
  <Notes>24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51</vt:i4>
      </vt:variant>
    </vt:vector>
  </HeadingPairs>
  <TitlesOfParts>
    <vt:vector size="63" baseType="lpstr">
      <vt:lpstr>Arial</vt:lpstr>
      <vt:lpstr>Arial Unicode MS</vt:lpstr>
      <vt:lpstr>Calibri</vt:lpstr>
      <vt:lpstr>DejaVu Sans</vt:lpstr>
      <vt:lpstr>Gill Sans MT</vt:lpstr>
      <vt:lpstr>Symbol</vt:lpstr>
      <vt:lpstr>Times New Roman</vt:lpstr>
      <vt:lpstr>Wingdings</vt:lpstr>
      <vt:lpstr>ITEA 3 PowerPoint template_small</vt:lpstr>
      <vt:lpstr>1_ITEA 3 PowerPoint template_small</vt:lpstr>
      <vt:lpstr>Office Theme</vt:lpstr>
      <vt:lpstr>1_Office Theme</vt:lpstr>
      <vt:lpstr>PowerPoint Presentation</vt:lpstr>
      <vt:lpstr>PowerPoint Presentation</vt:lpstr>
      <vt:lpstr>PowerPoint Presentation</vt:lpstr>
      <vt:lpstr>PowerPoint Presentation</vt:lpstr>
      <vt:lpstr>PowerPoint Presentation</vt:lpstr>
      <vt:lpstr>2 Overview of the Project</vt:lpstr>
      <vt:lpstr>Industrialization Triangle in ModelWriter Open Source Software (year #1)</vt:lpstr>
      <vt:lpstr>Industrialization Triangle in ModelWriter Open Source Software (year #2)</vt:lpstr>
      <vt:lpstr>ModelWriter Today’s Knowledge Capture</vt:lpstr>
      <vt:lpstr>ModelWriter  bi-directional Knowledge Capture tool</vt:lpstr>
      <vt:lpstr>PowerPoint Presentation</vt:lpstr>
      <vt:lpstr>PowerPoint Presentation</vt:lpstr>
      <vt:lpstr>SIDP: System Installation Design Principles</vt:lpstr>
      <vt:lpstr>Component Ontology and Rules</vt:lpstr>
      <vt:lpstr>PowerPoint Presentation</vt:lpstr>
      <vt:lpstr>BOM and Design Specifications</vt:lpstr>
      <vt:lpstr>PowerPoint Presentation</vt:lpstr>
      <vt:lpstr>Automated Analysis of Dynamically Configured Traceability Semantics</vt:lpstr>
      <vt:lpstr>Level of Collaboration within ModelWriter International Collaboration</vt:lpstr>
      <vt:lpstr>Level of Collaboration within ModelWriter International Collaboration</vt:lpstr>
      <vt:lpstr>ModelWriter Activities in the First Year https://github.com/modelwriter/workshops</vt:lpstr>
      <vt:lpstr>ModelWriter Activities in the Second Year https://github.com/modelwriter/workshops</vt:lpstr>
      <vt:lpstr>ModelWriter Activities in the Second Year https://github.com/modelwriter/workshops</vt:lpstr>
      <vt:lpstr>ModelWriter Work Packages &amp; Technical Innovations</vt:lpstr>
      <vt:lpstr>ModelWriter  Technological components &amp; interactions</vt:lpstr>
      <vt:lpstr>ModelWriter  Conceptual Architecture</vt:lpstr>
      <vt:lpstr>Other topics</vt:lpstr>
      <vt:lpstr>Thank you for your attention We value your opinion and questions.</vt:lpstr>
      <vt:lpstr>Progress on the Industrial Use Cases</vt:lpstr>
      <vt:lpstr>WP1 overview</vt:lpstr>
      <vt:lpstr>PowerPoint Presentation</vt:lpstr>
      <vt:lpstr>Airbus use cases in ModelWriter</vt:lpstr>
      <vt:lpstr>Certification Specification – CS 25 (EASA)</vt:lpstr>
      <vt:lpstr>System Installation Design Principles</vt:lpstr>
      <vt:lpstr>Rule traceability &amp; design check</vt:lpstr>
      <vt:lpstr>Problem statement &amp; objectives</vt:lpstr>
      <vt:lpstr>Problem statement &amp; objectives</vt:lpstr>
      <vt:lpstr>Some Facts, Impact, and KPIs</vt:lpstr>
      <vt:lpstr>PowerPoint Presentation</vt:lpstr>
      <vt:lpstr>Ex. BOM, Component taxonomy, Component ontology</vt:lpstr>
      <vt:lpstr>Electrical wiring interconnection system  (EWIS) </vt:lpstr>
      <vt:lpstr>Illustrate traceability between all aspects of A/C wiring</vt:lpstr>
      <vt:lpstr>Data representation</vt:lpstr>
      <vt:lpstr>UC-FR-03 Synchronization of regulation documentation with a design rule repository</vt:lpstr>
      <vt:lpstr>UC-FR-03b – extension to synch traceability between artefacts </vt:lpstr>
      <vt:lpstr>UC-FR-04 - Component taxonomy and ontology (Model part)</vt:lpstr>
      <vt:lpstr>UC-FR-04 - Component taxonomy and ontology (Model part)</vt:lpstr>
      <vt:lpstr>Rules (DB with normalized sentences) </vt:lpstr>
      <vt:lpstr>Component ontology</vt:lpstr>
      <vt:lpstr>SPARQL queries </vt:lpstr>
      <vt:lpstr>Thank you for your attention! Any question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597</cp:revision>
  <dcterms:created xsi:type="dcterms:W3CDTF">2014-11-11T13:03:42Z</dcterms:created>
  <dcterms:modified xsi:type="dcterms:W3CDTF">2016-11-14T20:32:43Z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